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presProps.xml" ContentType="application/vnd.openxmlformats-officedocument.presentationml.presProps+xml"/>
  <Override PartName="/ppt/media/image90.gif" ContentType="image/gif"/>
  <Override PartName="/ppt/media/image21.gif" ContentType="image/gif"/>
  <Override PartName="/ppt/slides/slide4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03.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102.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101.xml" ContentType="application/vnd.openxmlformats-officedocument.presentationml.slide+xml"/>
  <Override PartName="/ppt/slides/slide22.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100.xml" ContentType="application/vnd.openxmlformats-officedocument.presentationml.slide+xml"/>
  <Override PartName="/ppt/slides/slide23.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107.xml" ContentType="application/vnd.openxmlformats-officedocument.presentationml.slide+xml"/>
  <Override PartName="/ppt/slides/slide24.xml" ContentType="application/vnd.openxmlformats-officedocument.presentationml.slide+xml"/>
  <Override PartName="/ppt/slides/slide15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25.xml" ContentType="application/vnd.openxmlformats-officedocument.presentationml.slide+xml"/>
  <Override PartName="/ppt/slides/slide15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05.xml" ContentType="application/vnd.openxmlformats-officedocument.presentationml.slide+xml"/>
  <Override PartName="/ppt/slides/slide26.xml" ContentType="application/vnd.openxmlformats-officedocument.presentationml.slide+xml"/>
  <Override PartName="/ppt/slides/slide157.xml" ContentType="application/vnd.openxmlformats-officedocument.presentationml.slide+xml"/>
  <Override PartName="/ppt/slides/slide12.xml" ContentType="application/vnd.openxmlformats-officedocument.presentationml.slide+xml"/>
  <Override PartName="/ppt/slides/slide156.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151.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150.xml" ContentType="application/vnd.openxmlformats-officedocument.presentationml.slide+xml"/>
  <Override PartName="/ppt/slides/slide15.xml" ContentType="application/vnd.openxmlformats-officedocument.presentationml.slide+xml"/>
  <Override PartName="/ppt/slides/slide153.xml" ContentType="application/vnd.openxmlformats-officedocument.presentationml.slide+xml"/>
  <Override PartName="/ppt/slides/slide16.xml" ContentType="application/vnd.openxmlformats-officedocument.presentationml.slide+xml"/>
  <Override PartName="/ppt/slides/slide152.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04.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47.xml" ContentType="application/vnd.openxmlformats-officedocument.presentationml.slide+xml"/>
  <Override PartName="/ppt/slides/slide64.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143.xml" ContentType="application/vnd.openxmlformats-officedocument.presentationml.slide+xml"/>
  <Override PartName="/ppt/slides/slide60.xml" ContentType="application/vnd.openxmlformats-officedocument.presentationml.slide+xml"/>
  <Override PartName="/ppt/slides/slide142.xml" ContentType="application/vnd.openxmlformats-officedocument.presentationml.slide+xml"/>
  <Override PartName="/ppt/slides/slide61.xml" ContentType="application/vnd.openxmlformats-officedocument.presentationml.slide+xml"/>
  <Override PartName="/ppt/slides/slide141.xml" ContentType="application/vnd.openxmlformats-officedocument.presentationml.slide+xml"/>
  <Override PartName="/ppt/slides/slide62.xml" ContentType="application/vnd.openxmlformats-officedocument.presentationml.slide+xml"/>
  <Override PartName="/ppt/slides/slide140.xml" ContentType="application/vnd.openxmlformats-officedocument.presentationml.slide+xml"/>
  <Override PartName="/ppt/slides/slide63.xml" ContentType="application/vnd.openxmlformats-officedocument.presentationml.slide+xml"/>
  <Override PartName="/ppt/slides/slide146.xml" ContentType="application/vnd.openxmlformats-officedocument.presentationml.slide+xml"/>
  <Override PartName="/ppt/slides/slide65.xml" ContentType="application/vnd.openxmlformats-officedocument.presentationml.slide+xml"/>
  <Override PartName="/ppt/slides/slide145.xml" ContentType="application/vnd.openxmlformats-officedocument.presentationml.slide+xml"/>
  <Override PartName="/ppt/slides/slide66.xml" ContentType="application/vnd.openxmlformats-officedocument.presentationml.slide+xml"/>
  <Override PartName="/ppt/slides/slide144.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7" r:id="rId7"/>
    <p:sldMasterId id="2147483658" r:id="rId8"/>
    <p:sldMasterId id="2147483659" r:id="rId9"/>
    <p:sldMasterId id="2147483660" r:id="rId10"/>
    <p:sldMasterId id="2147483661" r:id="rId11"/>
    <p:sldMasterId id="2147483662"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404"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Lst>
  <p:sldSz cx="12192000" cy="685800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40" Type="http://schemas.openxmlformats.org/officeDocument/2006/relationships/slide" Target="slides/slide128.xml"/><Relationship Id="rId141" Type="http://schemas.openxmlformats.org/officeDocument/2006/relationships/slide" Target="slides/slide129.xml"/><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slide" Target="slides/slide143.xml"/><Relationship Id="rId156" Type="http://schemas.openxmlformats.org/officeDocument/2006/relationships/slide" Target="slides/slide144.xml"/><Relationship Id="rId157" Type="http://schemas.openxmlformats.org/officeDocument/2006/relationships/slide" Target="slides/slide145.xml"/><Relationship Id="rId158" Type="http://schemas.openxmlformats.org/officeDocument/2006/relationships/slide" Target="slides/slide146.xml"/><Relationship Id="rId159" Type="http://schemas.openxmlformats.org/officeDocument/2006/relationships/slide" Target="slides/slide147.xml"/><Relationship Id="rId160" Type="http://schemas.openxmlformats.org/officeDocument/2006/relationships/slide" Target="slides/slide148.xml"/><Relationship Id="rId161" Type="http://schemas.openxmlformats.org/officeDocument/2006/relationships/slide" Target="slides/slide149.xml"/><Relationship Id="rId162" Type="http://schemas.openxmlformats.org/officeDocument/2006/relationships/slide" Target="slides/slide150.xml"/><Relationship Id="rId163" Type="http://schemas.openxmlformats.org/officeDocument/2006/relationships/slide" Target="slides/slide151.xml"/><Relationship Id="rId164" Type="http://schemas.openxmlformats.org/officeDocument/2006/relationships/slide" Target="slides/slide152.xml"/><Relationship Id="rId165" Type="http://schemas.openxmlformats.org/officeDocument/2006/relationships/slide" Target="slides/slide153.xml"/><Relationship Id="rId166" Type="http://schemas.openxmlformats.org/officeDocument/2006/relationships/slide" Target="slides/slide154.xml"/><Relationship Id="rId167" Type="http://schemas.openxmlformats.org/officeDocument/2006/relationships/slide" Target="slides/slide155.xml"/><Relationship Id="rId168" Type="http://schemas.openxmlformats.org/officeDocument/2006/relationships/slide" Target="slides/slide156.xml"/><Relationship Id="rId169" Type="http://schemas.openxmlformats.org/officeDocument/2006/relationships/slide" Target="slides/slide157.xml"/><Relationship Id="rId170" Type="http://schemas.openxmlformats.org/officeDocument/2006/relationships/slide" Target="slides/slide158.xml"/><Relationship Id="rId171" Type="http://schemas.openxmlformats.org/officeDocument/2006/relationships/slide" Target="slides/slide159.xml"/><Relationship Id="rId172" Type="http://schemas.openxmlformats.org/officeDocument/2006/relationships/slide" Target="slides/slide160.xml"/><Relationship Id="rId173" Type="http://schemas.openxmlformats.org/officeDocument/2006/relationships/slide" Target="slides/slide161.xml"/><Relationship Id="rId174" Type="http://schemas.openxmlformats.org/officeDocument/2006/relationships/slide" Target="slides/slide162.xml"/><Relationship Id="rId17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iapositive de titre">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7"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en-US" sz="2800" b="0" u="none" strike="noStrike">
              <a:solidFill>
                <a:schemeClr val="dk1"/>
              </a:solidFill>
              <a:effectLst/>
              <a:uFillTx/>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1448A0B-D9F2-41AF-A1CD-D1966A175A76}"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texte vertical">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14"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en-US" sz="2800" b="0" u="none" strike="noStrike">
              <a:solidFill>
                <a:schemeClr val="dk1"/>
              </a:solidFill>
              <a:effectLst/>
              <a:uFillTx/>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2C91B93C-D166-4B96-98B2-C42E2D24882C}"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vertical et texte">
    <p:spTree>
      <p:nvGrpSpPr>
        <p:cNvPr id="1" name=""/>
        <p:cNvGrpSpPr/>
        <p:nvPr/>
      </p:nvGrpSpPr>
      <p:grpSpPr>
        <a:xfrm>
          <a:off x="0" y="0"/>
          <a:ext cx="0" cy="0"/>
          <a:chOff x="0" y="0"/>
          <a:chExt cx="0" cy="0"/>
        </a:xfrm>
      </p:grpSpPr>
      <p:sp>
        <p:nvSpPr>
          <p:cNvPr id="20"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21"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en-US" sz="2800" b="0" u="none" strike="noStrike">
              <a:solidFill>
                <a:schemeClr val="dk1"/>
              </a:solidFill>
              <a:effectLst/>
              <a:uFillTx/>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2FAABED1-23C3-4B35-9800-279013FD2E5B}"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5240" cy="1325160"/>
          </a:xfrm>
          <a:prstGeom prst="rect">
            <a:avLst/>
          </a:prstGeom>
          <a:noFill/>
          <a:ln w="0">
            <a:noFill/>
          </a:ln>
        </p:spPr>
        <p:txBody>
          <a:bodyPr lIns="0" tIns="0" rIns="0" bIns="0" anchor="ctr">
            <a:sp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2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p>
            <a:pPr indent="0" algn="l" defTabSz="914400">
              <a:lnSpc>
                <a:spcPct val="90000"/>
              </a:lnSpc>
              <a:spcBef>
                <a:spcPts val="1001"/>
              </a:spcBef>
              <a:buNone/>
            </a:pPr>
            <a:endParaRPr lang="en-US"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0BA2E52F-049B-41D0-A6AB-B7A599712531}" type="slidenum">
              <a:t>&lt;#&gt;</a:t>
            </a:fld>
          </a:p>
        </p:txBody>
      </p:sp>
      <p:sp>
        <p:nvSpPr>
          <p:cNvPr id="6" name="PlaceHolder 5"/>
          <p:cNvSpPr>
            <a:spLocks noGrp="1"/>
          </p:cNvSpPr>
          <p:nvPr>
            <p:ph type="dt" idx="10"/>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
</Relationships>
</file>

<file path=ppt/slideMasters/_rels/slideMaster6.xml.rels><?xml version="1.0" encoding="UTF-8"?>
<Relationships xmlns="http://schemas.openxmlformats.org/package/2006/relationships"><Relationship Id="rId1" Type="http://schemas.openxmlformats.org/officeDocument/2006/relationships/theme" Target="../theme/theme6.xml"/>
</Relationships>
</file>

<file path=ppt/slideMasters/_rels/slideMaster7.xml.rels><?xml version="1.0" encoding="UTF-8"?>
<Relationships xmlns="http://schemas.openxmlformats.org/package/2006/relationships"><Relationship Id="rId1" Type="http://schemas.openxmlformats.org/officeDocument/2006/relationships/theme" Target="../theme/theme7.xml"/>
</Relationships>
</file>

<file path=ppt/slideMasters/_rels/slideMaster8.xml.rels><?xml version="1.0" encoding="UTF-8"?>
<Relationships xmlns="http://schemas.openxmlformats.org/package/2006/relationships"><Relationship Id="rId1" Type="http://schemas.openxmlformats.org/officeDocument/2006/relationships/theme" Target="../theme/theme8.xml"/>
</Relationships>
</file>

<file path=ppt/slideMasters/_rels/slideMaster9.xml.rels><?xml version="1.0" encoding="UTF-8"?>
<Relationships xmlns="http://schemas.openxmlformats.org/package/2006/relationships"><Relationship Id="rId1" Type="http://schemas.openxmlformats.org/officeDocument/2006/relationships/theme" Target="../theme/theme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lvl1pPr indent="0" algn="ctr" defTabSz="914400">
              <a:lnSpc>
                <a:spcPct val="90000"/>
              </a:lnSpc>
              <a:buNone/>
              <a:defRPr lang="fr-FR" sz="6000" b="0" u="none" strike="noStrike">
                <a:solidFill>
                  <a:schemeClr val="dk1"/>
                </a:solidFill>
                <a:effectLst/>
                <a:uFillTx/>
                <a:latin typeface="Calibri Light"/>
              </a:defRPr>
            </a:lvl1pPr>
          </a:lstStyle>
          <a:p>
            <a:pPr indent="0" algn="ctr" defTabSz="914400">
              <a:lnSpc>
                <a:spcPct val="90000"/>
              </a:lnSpc>
              <a:buNone/>
            </a:pPr>
            <a:r>
              <a:rPr lang="fr-FR" sz="6000" b="0" u="none" strike="noStrike">
                <a:solidFill>
                  <a:schemeClr val="dk1"/>
                </a:solidFill>
                <a:effectLst/>
                <a:uFillTx/>
                <a:latin typeface="Calibri Light"/>
              </a:rPr>
              <a:t>Modifiez le style du titre</a:t>
            </a:r>
            <a:endParaRPr lang="en-US" sz="6000" b="0" u="none" strike="noStrike">
              <a:solidFill>
                <a:schemeClr val="dk1"/>
              </a:solidFill>
              <a:effectLst/>
              <a:uFillTx/>
              <a:latin typeface="Calibri Light"/>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786E6A27-0737-4F9A-84A9-B5D351DD2CD8}"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algn="l" defTabSz="914400">
              <a:lnSpc>
                <a:spcPct val="90000"/>
              </a:lnSpc>
              <a:buNone/>
              <a:defRPr lang="fr-FR" sz="3200" b="0" u="none" strike="noStrike">
                <a:solidFill>
                  <a:schemeClr val="dk1"/>
                </a:solidFill>
                <a:effectLst/>
                <a:uFillTx/>
                <a:latin typeface="Calibri Light"/>
              </a:defRPr>
            </a:lvl1pPr>
          </a:lstStyle>
          <a:p>
            <a:pPr indent="0" algn="l" defTabSz="914400">
              <a:lnSpc>
                <a:spcPct val="90000"/>
              </a:lnSpc>
              <a:buNone/>
            </a:pPr>
            <a:r>
              <a:rPr lang="fr-FR" sz="3200" b="0" u="none" strike="noStrike">
                <a:solidFill>
                  <a:schemeClr val="dk1"/>
                </a:solidFill>
                <a:effectLst/>
                <a:uFillTx/>
                <a:latin typeface="Calibri Light"/>
              </a:rPr>
              <a:t>Modifiez le style du titre</a:t>
            </a:r>
            <a:endParaRPr lang="en-US" sz="3200" b="0" u="none" strike="noStrike">
              <a:solidFill>
                <a:schemeClr val="dk1"/>
              </a:solidFill>
              <a:effectLst/>
              <a:uFillTx/>
              <a:latin typeface="Calibri Light"/>
            </a:endParaRPr>
          </a:p>
        </p:txBody>
      </p:sp>
      <p:sp>
        <p:nvSpPr>
          <p:cNvPr id="56"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lvl1pPr indent="0" algn="l" defTabSz="914400">
              <a:lnSpc>
                <a:spcPct val="90000"/>
              </a:lnSpc>
              <a:spcBef>
                <a:spcPts val="1001"/>
              </a:spcBef>
              <a:defRPr lang="fr-FR" sz="3200" b="0" u="none" strike="noStrike">
                <a:solidFill>
                  <a:schemeClr val="dk1"/>
                </a:solidFill>
                <a:effectLst/>
                <a:uFillTx/>
                <a:latin typeface="Calibri"/>
              </a:defRPr>
            </a:lvl1pPr>
            <a:lvl2pPr lvl="1" algn="l" defTabSz="914400">
              <a:lnSpc>
                <a:spcPct val="90000"/>
              </a:lnSpc>
              <a:spcBef>
                <a:spcPts val="499"/>
              </a:spcBef>
              <a:buClr>
                <a:srgbClr val="FFFFFF"/>
              </a:buClr>
              <a:buSzPct val="75000"/>
              <a:buFont typeface="Symbol" charset="2"/>
              <a:buChar char=""/>
              <a:defRPr lang="fr-FR" sz="2800" b="0" u="none" strike="noStrike">
                <a:solidFill>
                  <a:schemeClr val="dk1"/>
                </a:solidFill>
                <a:effectLst/>
                <a:uFillTx/>
                <a:latin typeface="Calibri"/>
              </a:defRPr>
            </a:lvl2pPr>
            <a:lvl3pPr lvl="2" algn="l" defTabSz="914400">
              <a:lnSpc>
                <a:spcPct val="90000"/>
              </a:lnSpc>
              <a:spcBef>
                <a:spcPts val="499"/>
              </a:spcBef>
              <a:buClr>
                <a:srgbClr val="FFFFFF"/>
              </a:buClr>
              <a:buSzPct val="45000"/>
              <a:buFont typeface="Wingdings" charset="2"/>
              <a:buChar char=""/>
              <a:defRPr lang="fr-FR" sz="2400" b="0" u="none" strike="noStrike">
                <a:solidFill>
                  <a:schemeClr val="dk1"/>
                </a:solidFill>
                <a:effectLst/>
                <a:uFillTx/>
                <a:latin typeface="Calibri"/>
              </a:defRPr>
            </a:lvl3pPr>
            <a:lvl4pPr lvl="3" algn="l" defTabSz="914400">
              <a:lnSpc>
                <a:spcPct val="90000"/>
              </a:lnSpc>
              <a:spcBef>
                <a:spcPts val="499"/>
              </a:spcBef>
              <a:buClr>
                <a:srgbClr val="FFFFFF"/>
              </a:buClr>
              <a:buSzPct val="75000"/>
              <a:buFont typeface="Symbol" charset="2"/>
              <a:buChar char=""/>
              <a:defRPr lang="fr-FR" sz="2000" b="0" u="none" strike="noStrike">
                <a:solidFill>
                  <a:schemeClr val="dk1"/>
                </a:solidFill>
                <a:effectLst/>
                <a:uFillTx/>
                <a:latin typeface="Calibri"/>
              </a:defRPr>
            </a:lvl4pPr>
            <a:lvl5pPr lvl="4" algn="l" defTabSz="914400">
              <a:lnSpc>
                <a:spcPct val="90000"/>
              </a:lnSpc>
              <a:spcBef>
                <a:spcPts val="499"/>
              </a:spcBef>
              <a:buClr>
                <a:srgbClr val="FFFFFF"/>
              </a:buClr>
              <a:buSzPct val="45000"/>
              <a:buFont typeface="Wingdings" charset="2"/>
              <a:buChar char=""/>
              <a:defRPr lang="fr-FR" sz="2000" b="0" u="none" strike="noStrike">
                <a:solidFill>
                  <a:schemeClr val="dk1"/>
                </a:solidFill>
                <a:effectLst/>
                <a:uFillTx/>
                <a:latin typeface="Calibri"/>
              </a:defRPr>
            </a:lvl5pPr>
          </a:lstStyle>
          <a:p>
            <a:pPr indent="0" algn="l" defTabSz="914400">
              <a:lnSpc>
                <a:spcPct val="90000"/>
              </a:lnSpc>
              <a:spcBef>
                <a:spcPts val="1001"/>
              </a:spcBef>
            </a:pPr>
            <a:r>
              <a:rPr lang="fr-FR" sz="3200" b="0" u="none" strike="noStrike">
                <a:solidFill>
                  <a:schemeClr val="dk1"/>
                </a:solidFill>
                <a:effectLst/>
                <a:uFillTx/>
                <a:latin typeface="Calibri"/>
              </a:rPr>
              <a:t>Cliquez pour modifier les styles du texte du masque</a:t>
            </a:r>
            <a:endParaRPr lang="en-US" sz="3200" b="0" u="none" strike="noStrike">
              <a:solidFill>
                <a:schemeClr val="dk1"/>
              </a:solidFill>
              <a:effectLst/>
              <a:uFillTx/>
              <a:latin typeface="Calibri"/>
            </a:endParaRPr>
          </a:p>
          <a:p>
            <a:pPr marL="864000" lvl="1" indent="-324000" algn="l" defTabSz="914400">
              <a:lnSpc>
                <a:spcPct val="90000"/>
              </a:lnSpc>
              <a:spcBef>
                <a:spcPts val="499"/>
              </a:spcBef>
              <a:buClr>
                <a:srgbClr val="FFFFFF"/>
              </a:buClr>
              <a:buSzPct val="75000"/>
              <a:buFont typeface="Symbol" charset="2"/>
              <a:buChar char=""/>
            </a:pPr>
            <a:r>
              <a:rPr lang="fr-FR" sz="2800" b="0" u="none" strike="noStrike">
                <a:solidFill>
                  <a:schemeClr val="dk1"/>
                </a:solidFill>
                <a:effectLst/>
                <a:uFillTx/>
                <a:latin typeface="Calibri"/>
              </a:rPr>
              <a:t>Deuxième niveau</a:t>
            </a:r>
            <a:endParaRPr lang="en-US" sz="2800" b="0" u="none" strike="noStrike">
              <a:solidFill>
                <a:schemeClr val="dk1"/>
              </a:solidFill>
              <a:effectLst/>
              <a:uFillTx/>
              <a:latin typeface="Calibri"/>
            </a:endParaRPr>
          </a:p>
          <a:p>
            <a:pPr marL="1296000" lvl="2" indent="-288000" algn="l" defTabSz="914400">
              <a:lnSpc>
                <a:spcPct val="90000"/>
              </a:lnSpc>
              <a:spcBef>
                <a:spcPts val="499"/>
              </a:spcBef>
              <a:buClr>
                <a:srgbClr val="FFFFFF"/>
              </a:buClr>
              <a:buSzPct val="45000"/>
              <a:buFont typeface="Wingdings" charset="2"/>
              <a:buChar char=""/>
            </a:pPr>
            <a:r>
              <a:rPr lang="fr-FR" sz="2400" b="0" u="none" strike="noStrike">
                <a:solidFill>
                  <a:schemeClr val="dk1"/>
                </a:solidFill>
                <a:effectLst/>
                <a:uFillTx/>
                <a:latin typeface="Calibri"/>
              </a:rPr>
              <a:t>Troisième niveau</a:t>
            </a:r>
            <a:endParaRPr lang="en-US" sz="2400" b="0" u="none" strike="noStrike">
              <a:solidFill>
                <a:schemeClr val="dk1"/>
              </a:solidFill>
              <a:effectLst/>
              <a:uFillTx/>
              <a:latin typeface="Calibri"/>
            </a:endParaRPr>
          </a:p>
          <a:p>
            <a:pPr marL="1728000" lvl="3" indent="-216000" algn="l" defTabSz="914400">
              <a:lnSpc>
                <a:spcPct val="90000"/>
              </a:lnSpc>
              <a:spcBef>
                <a:spcPts val="499"/>
              </a:spcBef>
              <a:buClr>
                <a:srgbClr val="FFFFFF"/>
              </a:buClr>
              <a:buSzPct val="75000"/>
              <a:buFont typeface="Symbol" charset="2"/>
              <a:buChar char=""/>
            </a:pPr>
            <a:r>
              <a:rPr lang="fr-FR" sz="2000" b="0" u="none" strike="noStrike">
                <a:solidFill>
                  <a:schemeClr val="dk1"/>
                </a:solidFill>
                <a:effectLst/>
                <a:uFillTx/>
                <a:latin typeface="Calibri"/>
              </a:rPr>
              <a:t>Quatrième niveau</a:t>
            </a:r>
            <a:endParaRPr lang="en-US" sz="2000" b="0" u="none" strike="noStrike">
              <a:solidFill>
                <a:schemeClr val="dk1"/>
              </a:solidFill>
              <a:effectLst/>
              <a:uFillTx/>
              <a:latin typeface="Calibri"/>
            </a:endParaRPr>
          </a:p>
          <a:p>
            <a:pPr marL="2160000" lvl="4" indent="-216000" algn="l" defTabSz="914400">
              <a:lnSpc>
                <a:spcPct val="90000"/>
              </a:lnSpc>
              <a:spcBef>
                <a:spcPts val="499"/>
              </a:spcBef>
              <a:buClr>
                <a:srgbClr val="FFFFFF"/>
              </a:buClr>
              <a:buSzPct val="45000"/>
              <a:buFont typeface="Wingdings" charset="2"/>
              <a:buChar char=""/>
            </a:pPr>
            <a:r>
              <a:rPr lang="fr-FR" sz="2000" b="0" u="none" strike="noStrike">
                <a:solidFill>
                  <a:schemeClr val="dk1"/>
                </a:solidFill>
                <a:effectLst/>
                <a:uFillTx/>
                <a:latin typeface="Calibri"/>
              </a:rPr>
              <a:t>Cinquième niveau</a:t>
            </a:r>
            <a:endParaRPr lang="en-US" sz="2000" b="0" u="none" strike="noStrike">
              <a:solidFill>
                <a:schemeClr val="dk1"/>
              </a:solidFill>
              <a:effectLst/>
              <a:uFillTx/>
              <a:latin typeface="Calibri"/>
            </a:endParaRPr>
          </a:p>
        </p:txBody>
      </p:sp>
      <p:sp>
        <p:nvSpPr>
          <p:cNvPr id="57"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algn="l" defTabSz="914400">
              <a:lnSpc>
                <a:spcPct val="90000"/>
              </a:lnSpc>
              <a:spcBef>
                <a:spcPts val="1001"/>
              </a:spcBef>
              <a:buNone/>
              <a:tabLst>
                <a:tab pos="0" algn="l"/>
              </a:tabLst>
              <a:defRPr lang="fr-FR" sz="1600" b="0"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1600" b="0" u="none" strike="noStrike">
                <a:solidFill>
                  <a:schemeClr val="dk1"/>
                </a:solidFill>
                <a:effectLst/>
                <a:uFillTx/>
                <a:latin typeface="Calibri"/>
              </a:rPr>
              <a:t>Cliquez pour modifier les styles du texte du masque</a:t>
            </a:r>
            <a:endParaRPr lang="en-US" sz="1600" b="0" u="none" strike="noStrike">
              <a:solidFill>
                <a:schemeClr val="dk1"/>
              </a:solidFill>
              <a:effectLst/>
              <a:uFillTx/>
              <a:latin typeface="Calibri"/>
            </a:endParaRPr>
          </a:p>
        </p:txBody>
      </p:sp>
      <p:sp>
        <p:nvSpPr>
          <p:cNvPr id="58"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9"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60"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AC65DEDC-A745-48B2-AB05-FC9FC7026578}"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algn="l" defTabSz="914400">
              <a:lnSpc>
                <a:spcPct val="90000"/>
              </a:lnSpc>
              <a:buNone/>
              <a:defRPr lang="fr-FR" sz="3200" b="0" u="none" strike="noStrike">
                <a:solidFill>
                  <a:schemeClr val="dk1"/>
                </a:solidFill>
                <a:effectLst/>
                <a:uFillTx/>
                <a:latin typeface="Calibri Light"/>
              </a:defRPr>
            </a:lvl1pPr>
          </a:lstStyle>
          <a:p>
            <a:pPr indent="0" algn="l" defTabSz="914400">
              <a:lnSpc>
                <a:spcPct val="90000"/>
              </a:lnSpc>
              <a:buNone/>
            </a:pPr>
            <a:r>
              <a:rPr lang="fr-FR" sz="3200" b="0" u="none" strike="noStrike">
                <a:solidFill>
                  <a:schemeClr val="dk1"/>
                </a:solidFill>
                <a:effectLst/>
                <a:uFillTx/>
                <a:latin typeface="Calibri Light"/>
              </a:rPr>
              <a:t>Modifiez le style du titre</a:t>
            </a:r>
            <a:endParaRPr lang="en-US" sz="3200" b="0" u="none" strike="noStrike">
              <a:solidFill>
                <a:schemeClr val="dk1"/>
              </a:solidFill>
              <a:effectLst/>
              <a:uFillTx/>
              <a:latin typeface="Calibri Light"/>
            </a:endParaRPr>
          </a:p>
        </p:txBody>
      </p:sp>
      <p:sp>
        <p:nvSpPr>
          <p:cNvPr id="62"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lvl1pPr indent="0" algn="l" defTabSz="457200">
              <a:lnSpc>
                <a:spcPct val="100000"/>
              </a:lnSpc>
              <a:tabLst>
                <a:tab pos="0" algn="l"/>
              </a:tabLst>
              <a:defRPr lang="fr-FR" sz="3200" b="0" u="none" strike="noStrike">
                <a:solidFill>
                  <a:schemeClr val="dk1"/>
                </a:solidFill>
                <a:effectLst/>
                <a:uFillTx/>
                <a:latin typeface="Calibri"/>
              </a:defRPr>
            </a:lvl1pPr>
          </a:lstStyle>
          <a:p>
            <a:pPr indent="0" algn="l" defTabSz="457200">
              <a:lnSpc>
                <a:spcPct val="100000"/>
              </a:lnSpc>
              <a:tabLst>
                <a:tab pos="0" algn="l"/>
              </a:tabLst>
            </a:pPr>
            <a:r>
              <a:rPr lang="fr-FR" sz="3200" b="0" u="none" strike="noStrike">
                <a:solidFill>
                  <a:schemeClr val="dk1"/>
                </a:solidFill>
                <a:effectLst/>
                <a:uFillTx/>
                <a:latin typeface="Calibri"/>
              </a:rPr>
              <a:t>Cliquez sur l'icône pour ajouter une image</a:t>
            </a:r>
            <a:endParaRPr lang="en-US" sz="3200" b="0" u="none" strike="noStrike">
              <a:solidFill>
                <a:schemeClr val="dk1"/>
              </a:solidFill>
              <a:effectLst/>
              <a:uFillTx/>
              <a:latin typeface="Calibri"/>
            </a:endParaRPr>
          </a:p>
        </p:txBody>
      </p:sp>
      <p:sp>
        <p:nvSpPr>
          <p:cNvPr id="63"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algn="l" defTabSz="914400">
              <a:lnSpc>
                <a:spcPct val="90000"/>
              </a:lnSpc>
              <a:spcBef>
                <a:spcPts val="1001"/>
              </a:spcBef>
              <a:buNone/>
              <a:tabLst>
                <a:tab pos="0" algn="l"/>
              </a:tabLst>
              <a:defRPr lang="fr-FR" sz="1600" b="0"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1600" b="0" u="none" strike="noStrike">
                <a:solidFill>
                  <a:schemeClr val="dk1"/>
                </a:solidFill>
                <a:effectLst/>
                <a:uFillTx/>
                <a:latin typeface="Calibri"/>
              </a:rPr>
              <a:t>Cliquez pour modifier les styles du texte du masque</a:t>
            </a:r>
            <a:endParaRPr lang="en-US" sz="1600" b="0" u="none" strike="noStrike">
              <a:solidFill>
                <a:schemeClr val="dk1"/>
              </a:solidFill>
              <a:effectLst/>
              <a:uFillTx/>
              <a:latin typeface="Calibri"/>
            </a:endParaRPr>
          </a:p>
        </p:txBody>
      </p:sp>
      <p:sp>
        <p:nvSpPr>
          <p:cNvPr id="64"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65"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66"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150D023C-658D-4E48-874C-B3BA6F3CDA91}"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9"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vert="eaVe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FFFFFF"/>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FFFFFF"/>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FFFFFF"/>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FFFFFF"/>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864000" lvl="1" indent="-324000" algn="l" defTabSz="914400">
              <a:lnSpc>
                <a:spcPct val="90000"/>
              </a:lnSpc>
              <a:spcBef>
                <a:spcPts val="499"/>
              </a:spcBef>
              <a:buClr>
                <a:srgbClr val="FFFFFF"/>
              </a:buClr>
              <a:buSzPct val="75000"/>
              <a:buFont typeface="Symbol" charset="2"/>
              <a:buChar char=""/>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296000" lvl="2" indent="-288000" algn="l" defTabSz="914400">
              <a:lnSpc>
                <a:spcPct val="90000"/>
              </a:lnSpc>
              <a:spcBef>
                <a:spcPts val="499"/>
              </a:spcBef>
              <a:buClr>
                <a:srgbClr val="FFFFFF"/>
              </a:buClr>
              <a:buSzPct val="45000"/>
              <a:buFont typeface="Wingdings" charset="2"/>
              <a:buChar char=""/>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728000" lvl="3" indent="-216000" algn="l" defTabSz="914400">
              <a:lnSpc>
                <a:spcPct val="90000"/>
              </a:lnSpc>
              <a:spcBef>
                <a:spcPts val="499"/>
              </a:spcBef>
              <a:buClr>
                <a:srgbClr val="FFFFFF"/>
              </a:buClr>
              <a:buSzPct val="75000"/>
              <a:buFont typeface="Symbol" charset="2"/>
              <a:buChar char=""/>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160000" lvl="4" indent="-216000" algn="l" defTabSz="914400">
              <a:lnSpc>
                <a:spcPct val="90000"/>
              </a:lnSpc>
              <a:spcBef>
                <a:spcPts val="499"/>
              </a:spcBef>
              <a:buClr>
                <a:srgbClr val="FFFFFF"/>
              </a:buClr>
              <a:buSzPct val="45000"/>
              <a:buFont typeface="Wingdings" charset="2"/>
              <a:buChar char=""/>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10"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1"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12"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5B5282BA-9F16-44F2-B274-8A5039D7E998}"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8724960" y="365040"/>
            <a:ext cx="2628720" cy="5811480"/>
          </a:xfrm>
          <a:prstGeom prst="rect">
            <a:avLst/>
          </a:prstGeom>
          <a:noFill/>
          <a:ln w="0">
            <a:noFill/>
          </a:ln>
        </p:spPr>
        <p:txBody>
          <a:bodyPr lIns="91440" tIns="45720" rIns="91440" bIns="45720" anchor="t" anchorCtr="1" vert="eaVert">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16" name="PlaceHolder 2"/>
          <p:cNvSpPr>
            <a:spLocks noGrp="1"/>
          </p:cNvSpPr>
          <p:nvPr>
            <p:ph type="body"/>
          </p:nvPr>
        </p:nvSpPr>
        <p:spPr>
          <a:xfrm>
            <a:off x="838080" y="365040"/>
            <a:ext cx="7733880" cy="5811480"/>
          </a:xfrm>
          <a:prstGeom prst="rect">
            <a:avLst/>
          </a:prstGeom>
          <a:noFill/>
          <a:ln w="0">
            <a:noFill/>
          </a:ln>
        </p:spPr>
        <p:txBody>
          <a:bodyPr lIns="91440" tIns="45720" rIns="91440" bIns="45720" anchor="t" vert="eaVe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FFFFFF"/>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FFFFFF"/>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FFFFFF"/>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FFFFFF"/>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864000" lvl="1" indent="-324000" algn="l" defTabSz="914400">
              <a:lnSpc>
                <a:spcPct val="90000"/>
              </a:lnSpc>
              <a:spcBef>
                <a:spcPts val="499"/>
              </a:spcBef>
              <a:buClr>
                <a:srgbClr val="FFFFFF"/>
              </a:buClr>
              <a:buSzPct val="75000"/>
              <a:buFont typeface="Symbol" charset="2"/>
              <a:buChar char=""/>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296000" lvl="2" indent="-288000" algn="l" defTabSz="914400">
              <a:lnSpc>
                <a:spcPct val="90000"/>
              </a:lnSpc>
              <a:spcBef>
                <a:spcPts val="499"/>
              </a:spcBef>
              <a:buClr>
                <a:srgbClr val="FFFFFF"/>
              </a:buClr>
              <a:buSzPct val="45000"/>
              <a:buFont typeface="Wingdings" charset="2"/>
              <a:buChar char=""/>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728000" lvl="3" indent="-216000" algn="l" defTabSz="914400">
              <a:lnSpc>
                <a:spcPct val="90000"/>
              </a:lnSpc>
              <a:spcBef>
                <a:spcPts val="499"/>
              </a:spcBef>
              <a:buClr>
                <a:srgbClr val="FFFFFF"/>
              </a:buClr>
              <a:buSzPct val="75000"/>
              <a:buFont typeface="Symbol" charset="2"/>
              <a:buChar char=""/>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160000" lvl="4" indent="-216000" algn="l" defTabSz="914400">
              <a:lnSpc>
                <a:spcPct val="90000"/>
              </a:lnSpc>
              <a:spcBef>
                <a:spcPts val="499"/>
              </a:spcBef>
              <a:buClr>
                <a:srgbClr val="FFFFFF"/>
              </a:buClr>
              <a:buSzPct val="45000"/>
              <a:buFont typeface="Wingdings" charset="2"/>
              <a:buChar char=""/>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17"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8"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19"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0F6D7E92-07B5-4485-A728-59241A1C3669}"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23"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FFFFFF"/>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FFFFFF"/>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FFFFFF"/>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FFFFFF"/>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864000" lvl="1" indent="-324000" algn="l" defTabSz="914400">
              <a:lnSpc>
                <a:spcPct val="90000"/>
              </a:lnSpc>
              <a:spcBef>
                <a:spcPts val="499"/>
              </a:spcBef>
              <a:buClr>
                <a:srgbClr val="FFFFFF"/>
              </a:buClr>
              <a:buSzPct val="75000"/>
              <a:buFont typeface="Symbol" charset="2"/>
              <a:buChar char=""/>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296000" lvl="2" indent="-288000" algn="l" defTabSz="914400">
              <a:lnSpc>
                <a:spcPct val="90000"/>
              </a:lnSpc>
              <a:spcBef>
                <a:spcPts val="499"/>
              </a:spcBef>
              <a:buClr>
                <a:srgbClr val="FFFFFF"/>
              </a:buClr>
              <a:buSzPct val="45000"/>
              <a:buFont typeface="Wingdings" charset="2"/>
              <a:buChar char=""/>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728000" lvl="3" indent="-216000" algn="l" defTabSz="914400">
              <a:lnSpc>
                <a:spcPct val="90000"/>
              </a:lnSpc>
              <a:spcBef>
                <a:spcPts val="499"/>
              </a:spcBef>
              <a:buClr>
                <a:srgbClr val="FFFFFF"/>
              </a:buClr>
              <a:buSzPct val="75000"/>
              <a:buFont typeface="Symbol" charset="2"/>
              <a:buChar char=""/>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160000" lvl="4" indent="-216000" algn="l" defTabSz="914400">
              <a:lnSpc>
                <a:spcPct val="90000"/>
              </a:lnSpc>
              <a:spcBef>
                <a:spcPts val="499"/>
              </a:spcBef>
              <a:buClr>
                <a:srgbClr val="FFFFFF"/>
              </a:buClr>
              <a:buSzPct val="45000"/>
              <a:buFont typeface="Wingdings" charset="2"/>
              <a:buChar char=""/>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24"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25"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26"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30E3BB8A-6574-4263-81CA-6007A271E8ED}"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lvl1pPr indent="0" algn="l" defTabSz="914400">
              <a:lnSpc>
                <a:spcPct val="90000"/>
              </a:lnSpc>
              <a:buNone/>
              <a:defRPr lang="fr-FR" sz="6000" b="0" u="none" strike="noStrike">
                <a:solidFill>
                  <a:schemeClr val="dk1"/>
                </a:solidFill>
                <a:effectLst/>
                <a:uFillTx/>
                <a:latin typeface="Calibri Light"/>
              </a:defRPr>
            </a:lvl1pPr>
          </a:lstStyle>
          <a:p>
            <a:pPr indent="0" algn="l" defTabSz="914400">
              <a:lnSpc>
                <a:spcPct val="90000"/>
              </a:lnSpc>
              <a:buNone/>
            </a:pPr>
            <a:r>
              <a:rPr lang="fr-FR" sz="6000" b="0" u="none" strike="noStrike">
                <a:solidFill>
                  <a:schemeClr val="dk1"/>
                </a:solidFill>
                <a:effectLst/>
                <a:uFillTx/>
                <a:latin typeface="Calibri Light"/>
              </a:rPr>
              <a:t>Modifiez le style du titre</a:t>
            </a:r>
            <a:endParaRPr lang="en-US" sz="6000" b="0" u="none" strike="noStrike">
              <a:solidFill>
                <a:schemeClr val="dk1"/>
              </a:solidFill>
              <a:effectLst/>
              <a:uFillTx/>
              <a:latin typeface="Calibri Light"/>
            </a:endParaRPr>
          </a:p>
        </p:txBody>
      </p:sp>
      <p:sp>
        <p:nvSpPr>
          <p:cNvPr id="30"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lvl1pPr indent="0" algn="l" defTabSz="914400">
              <a:lnSpc>
                <a:spcPct val="90000"/>
              </a:lnSpc>
              <a:spcBef>
                <a:spcPts val="1001"/>
              </a:spcBef>
              <a:tabLst>
                <a:tab pos="0" algn="l"/>
              </a:tabLst>
              <a:defRPr lang="fr-FR" sz="2400" b="0" u="none" strike="noStrike">
                <a:solidFill>
                  <a:schemeClr val="dk1">
                    <a:tint val="75000"/>
                  </a:schemeClr>
                </a:solidFill>
                <a:effectLst/>
                <a:uFillTx/>
                <a:latin typeface="Calibri"/>
              </a:defRPr>
            </a:lvl1pPr>
          </a:lstStyle>
          <a:p>
            <a:pPr indent="0" algn="l" defTabSz="914400">
              <a:lnSpc>
                <a:spcPct val="90000"/>
              </a:lnSpc>
              <a:spcBef>
                <a:spcPts val="1001"/>
              </a:spcBef>
              <a:tabLst>
                <a:tab pos="0" algn="l"/>
              </a:tabLst>
            </a:pPr>
            <a:r>
              <a:rPr lang="fr-FR" sz="2400" b="0" u="none" strike="noStrike">
                <a:solidFill>
                  <a:schemeClr val="dk1">
                    <a:tint val="75000"/>
                  </a:schemeClr>
                </a:solidFill>
                <a:effectLst/>
                <a:uFillTx/>
                <a:latin typeface="Calibri"/>
              </a:rPr>
              <a:t>Cliquez pour modifier les styles du texte du masque</a:t>
            </a:r>
            <a:endParaRPr lang="en-US" sz="2400" b="0" u="none" strike="noStrike">
              <a:solidFill>
                <a:schemeClr val="dk1">
                  <a:tint val="75000"/>
                </a:schemeClr>
              </a:solidFill>
              <a:effectLst/>
              <a:uFillTx/>
              <a:latin typeface="Calibri"/>
            </a:endParaRPr>
          </a:p>
        </p:txBody>
      </p:sp>
      <p:sp>
        <p:nvSpPr>
          <p:cNvPr id="31"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32"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33"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90BA91D4-5E0F-4E68-A2F1-5B4680C35F49}"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35"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FFFFFF"/>
              </a:buClr>
              <a:buSzPct val="75000"/>
              <a:buFont typeface="Symbol" charset="2"/>
              <a:buChar char=""/>
              <a:defRPr lang="fr-FR" sz="2400" b="0" u="none" strike="noStrike">
                <a:solidFill>
                  <a:schemeClr val="dk1"/>
                </a:solidFill>
                <a:effectLst/>
                <a:uFillTx/>
                <a:latin typeface="Calibri"/>
              </a:defRPr>
            </a:lvl2pPr>
            <a:lvl3pPr lvl="2" algn="l" defTabSz="914400">
              <a:lnSpc>
                <a:spcPct val="90000"/>
              </a:lnSpc>
              <a:spcBef>
                <a:spcPts val="499"/>
              </a:spcBef>
              <a:buClr>
                <a:srgbClr val="FFFFFF"/>
              </a:buClr>
              <a:buSzPct val="45000"/>
              <a:buFont typeface="Wingdings" charset="2"/>
              <a:buChar char=""/>
              <a:defRPr lang="fr-FR" sz="2000" b="0" u="none" strike="noStrike">
                <a:solidFill>
                  <a:schemeClr val="dk1"/>
                </a:solidFill>
                <a:effectLst/>
                <a:uFillTx/>
                <a:latin typeface="Calibri"/>
              </a:defRPr>
            </a:lvl3pPr>
            <a:lvl4pPr lvl="3" algn="l" defTabSz="914400">
              <a:lnSpc>
                <a:spcPct val="90000"/>
              </a:lnSpc>
              <a:spcBef>
                <a:spcPts val="499"/>
              </a:spcBef>
              <a:buClr>
                <a:srgbClr val="FFFFFF"/>
              </a:buClr>
              <a:buSzPct val="75000"/>
              <a:buFont typeface="Symbol" charset="2"/>
              <a:buChar char=""/>
              <a:defRPr lang="fr-FR" sz="1800" b="0" u="none" strike="noStrike">
                <a:solidFill>
                  <a:schemeClr val="dk1"/>
                </a:solidFill>
                <a:effectLst/>
                <a:uFillTx/>
                <a:latin typeface="Calibri"/>
              </a:defRPr>
            </a:lvl4pPr>
            <a:lvl5pPr lvl="4" algn="l" defTabSz="914400">
              <a:lnSpc>
                <a:spcPct val="90000"/>
              </a:lnSpc>
              <a:spcBef>
                <a:spcPts val="499"/>
              </a:spcBef>
              <a:buClr>
                <a:srgbClr val="FFFFFF"/>
              </a:buClr>
              <a:buSzPct val="45000"/>
              <a:buFont typeface="Wingdings" charset="2"/>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864000" lvl="1" indent="-324000" algn="l" defTabSz="914400">
              <a:lnSpc>
                <a:spcPct val="90000"/>
              </a:lnSpc>
              <a:spcBef>
                <a:spcPts val="499"/>
              </a:spcBef>
              <a:buClr>
                <a:srgbClr val="FFFFFF"/>
              </a:buClr>
              <a:buSzPct val="75000"/>
              <a:buFont typeface="Symbol" charset="2"/>
              <a:buChar char=""/>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296000" lvl="2" indent="-288000" algn="l" defTabSz="914400">
              <a:lnSpc>
                <a:spcPct val="90000"/>
              </a:lnSpc>
              <a:spcBef>
                <a:spcPts val="499"/>
              </a:spcBef>
              <a:buClr>
                <a:srgbClr val="FFFFFF"/>
              </a:buClr>
              <a:buSzPct val="45000"/>
              <a:buFont typeface="Wingdings" charset="2"/>
              <a:buChar char=""/>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728000" lvl="3" indent="-216000" algn="l" defTabSz="914400">
              <a:lnSpc>
                <a:spcPct val="90000"/>
              </a:lnSpc>
              <a:spcBef>
                <a:spcPts val="499"/>
              </a:spcBef>
              <a:buClr>
                <a:srgbClr val="FFFFFF"/>
              </a:buClr>
              <a:buSzPct val="75000"/>
              <a:buFont typeface="Symbol" charset="2"/>
              <a:buChar char=""/>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160000" lvl="4" indent="-216000" algn="l" defTabSz="914400">
              <a:lnSpc>
                <a:spcPct val="90000"/>
              </a:lnSpc>
              <a:spcBef>
                <a:spcPts val="499"/>
              </a:spcBef>
              <a:buClr>
                <a:srgbClr val="FFFFFF"/>
              </a:buClr>
              <a:buSzPct val="45000"/>
              <a:buFont typeface="Wingdings" charset="2"/>
              <a:buChar char=""/>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36"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37"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38"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39"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0B9A1648-06E2-43C2-BC0E-A8C88974EF7F}"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41"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lvl1pPr algn="l" defTabSz="914400">
              <a:lnSpc>
                <a:spcPct val="90000"/>
              </a:lnSpc>
              <a:spcBef>
                <a:spcPts val="1001"/>
              </a:spcBef>
              <a:buClr>
                <a:srgbClr val="000000"/>
              </a:buClr>
              <a:buFont typeface="Arial"/>
              <a:buChar char="•"/>
              <a:tabLst>
                <a:tab pos="0" algn="l"/>
              </a:tabLst>
              <a:defRPr lang="fr-FR" sz="2400" b="1" u="none" strike="noStrike">
                <a:solidFill>
                  <a:schemeClr val="dk1"/>
                </a:solidFill>
                <a:effectLst/>
                <a:uFillTx/>
                <a:latin typeface="Calibri"/>
              </a:defRPr>
            </a:lvl1pPr>
          </a:lstStyle>
          <a:p>
            <a:pPr marL="228600" indent="-228600" algn="l" defTabSz="914400">
              <a:lnSpc>
                <a:spcPct val="90000"/>
              </a:lnSpc>
              <a:spcBef>
                <a:spcPts val="1001"/>
              </a:spcBef>
              <a:buClr>
                <a:srgbClr val="000000"/>
              </a:buClr>
              <a:buFont typeface="Arial"/>
              <a:buChar char="•"/>
              <a:tabLst>
                <a:tab pos="0" algn="l"/>
              </a:tabLst>
            </a:pPr>
            <a:r>
              <a:rPr lang="fr-FR" sz="2400" b="1" u="none" strike="noStrike">
                <a:solidFill>
                  <a:schemeClr val="dk1"/>
                </a:solidFill>
                <a:effectLst/>
                <a:uFillTx/>
                <a:latin typeface="Calibri"/>
              </a:rPr>
              <a:t>Cliquez pour modifier les styles du texte du masque</a:t>
            </a:r>
            <a:endParaRPr lang="en-US" sz="2400" b="0" u="none" strike="noStrike">
              <a:solidFill>
                <a:schemeClr val="dk1"/>
              </a:solidFill>
              <a:effectLst/>
              <a:uFillTx/>
              <a:latin typeface="Calibri"/>
            </a:endParaRPr>
          </a:p>
        </p:txBody>
      </p:sp>
      <p:sp>
        <p:nvSpPr>
          <p:cNvPr id="42"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tabLst>
                <a:tab pos="0" algn="l"/>
              </a:tabLst>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tabLst>
                <a:tab pos="0" algn="l"/>
              </a:tabLst>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tabLst>
                <a:tab pos="0" algn="l"/>
              </a:tabLst>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43"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lvl1pPr indent="0" algn="l" defTabSz="914400">
              <a:lnSpc>
                <a:spcPct val="90000"/>
              </a:lnSpc>
              <a:spcBef>
                <a:spcPts val="1001"/>
              </a:spcBef>
              <a:buNone/>
              <a:tabLst>
                <a:tab pos="0" algn="l"/>
              </a:tabLst>
              <a:defRPr lang="fr-FR" sz="2400" b="1"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fr-FR" sz="2400" b="1" u="none" strike="noStrike">
                <a:solidFill>
                  <a:schemeClr val="dk1"/>
                </a:solidFill>
                <a:effectLst/>
                <a:uFillTx/>
                <a:latin typeface="Calibri"/>
              </a:rPr>
              <a:t>Cliquez pour modifier les styles du texte du masque</a:t>
            </a:r>
            <a:endParaRPr lang="en-US" sz="2400" b="0" u="none" strike="noStrike">
              <a:solidFill>
                <a:schemeClr val="dk1"/>
              </a:solidFill>
              <a:effectLst/>
              <a:uFillTx/>
              <a:latin typeface="Calibri"/>
            </a:endParaRPr>
          </a:p>
        </p:txBody>
      </p:sp>
      <p:sp>
        <p:nvSpPr>
          <p:cNvPr id="44"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lvl1pPr algn="l" defTabSz="914400">
              <a:lnSpc>
                <a:spcPct val="90000"/>
              </a:lnSpc>
              <a:spcBef>
                <a:spcPts val="1001"/>
              </a:spcBef>
              <a:buClr>
                <a:srgbClr val="000000"/>
              </a:buClr>
              <a:buFont typeface="Arial"/>
              <a:buChar char="•"/>
              <a:tabLst>
                <a:tab pos="0" algn="l"/>
              </a:tabLst>
              <a:defRPr lang="fr-FR" sz="2800" b="0" u="none" strike="noStrike">
                <a:solidFill>
                  <a:schemeClr val="dk1"/>
                </a:solidFill>
                <a:effectLst/>
                <a:uFillTx/>
                <a:latin typeface="Calibri"/>
              </a:defRPr>
            </a:lvl1pPr>
            <a:lvl2pPr lvl="1" algn="l" defTabSz="914400">
              <a:lnSpc>
                <a:spcPct val="90000"/>
              </a:lnSpc>
              <a:spcBef>
                <a:spcPts val="499"/>
              </a:spcBef>
              <a:buClr>
                <a:srgbClr val="000000"/>
              </a:buClr>
              <a:buFont typeface="Arial"/>
              <a:buChar char="•"/>
              <a:tabLst>
                <a:tab pos="0" algn="l"/>
              </a:tabLst>
              <a:defRPr lang="fr-FR" sz="2400" b="0" u="none" strike="noStrike">
                <a:solidFill>
                  <a:schemeClr val="dk1"/>
                </a:solidFill>
                <a:effectLst/>
                <a:uFillTx/>
                <a:latin typeface="Calibri"/>
              </a:defRPr>
            </a:lvl2pPr>
            <a:lvl3pPr lvl="2" algn="l" defTabSz="914400">
              <a:lnSpc>
                <a:spcPct val="90000"/>
              </a:lnSpc>
              <a:spcBef>
                <a:spcPts val="499"/>
              </a:spcBef>
              <a:buClr>
                <a:srgbClr val="000000"/>
              </a:buClr>
              <a:buFont typeface="Arial"/>
              <a:buChar char="•"/>
              <a:tabLst>
                <a:tab pos="0" algn="l"/>
              </a:tabLst>
              <a:defRPr lang="fr-FR" sz="2000" b="0" u="none" strike="noStrike">
                <a:solidFill>
                  <a:schemeClr val="dk1"/>
                </a:solidFill>
                <a:effectLst/>
                <a:uFillTx/>
                <a:latin typeface="Calibri"/>
              </a:defRPr>
            </a:lvl3pPr>
            <a:lvl4pPr lvl="3"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4pPr>
            <a:lvl5pPr lvl="4" algn="l" defTabSz="914400">
              <a:lnSpc>
                <a:spcPct val="90000"/>
              </a:lnSpc>
              <a:spcBef>
                <a:spcPts val="499"/>
              </a:spcBef>
              <a:buClr>
                <a:srgbClr val="000000"/>
              </a:buClr>
              <a:buFont typeface="Arial"/>
              <a:buChar char="•"/>
              <a:tabLst>
                <a:tab pos="0" algn="l"/>
              </a:tabLst>
              <a:defRPr lang="fr-FR" sz="1800" b="0" u="none" strike="noStrike">
                <a:solidFill>
                  <a:schemeClr val="dk1"/>
                </a:solidFill>
                <a:effectLst/>
                <a:uFillTx/>
                <a:latin typeface="Calibri"/>
              </a:defRPr>
            </a:lvl5pPr>
          </a:lstStyle>
          <a:p>
            <a:pPr marL="228600" indent="-228600" algn="l" defTabSz="914400">
              <a:lnSpc>
                <a:spcPct val="90000"/>
              </a:lnSpc>
              <a:spcBef>
                <a:spcPts val="1001"/>
              </a:spcBef>
              <a:buClr>
                <a:srgbClr val="000000"/>
              </a:buClr>
              <a:buFont typeface="Arial"/>
              <a:buChar char="•"/>
              <a:tabLst>
                <a:tab pos="0" algn="l"/>
              </a:tabLst>
            </a:pPr>
            <a:r>
              <a:rPr lang="fr-FR" sz="2800" b="0" u="none" strike="noStrike">
                <a:solidFill>
                  <a:schemeClr val="dk1"/>
                </a:solidFill>
                <a:effectLst/>
                <a:uFillTx/>
                <a:latin typeface="Calibri"/>
              </a:rPr>
              <a:t>Cliquez pour modifier les styles du texte du masque</a:t>
            </a:r>
            <a:endParaRPr lang="en-US" sz="2800" b="0" u="none" strike="noStrike">
              <a:solidFill>
                <a:schemeClr val="dk1"/>
              </a:solidFill>
              <a:effectLst/>
              <a:uFillTx/>
              <a:latin typeface="Calibri"/>
            </a:endParaRPr>
          </a:p>
          <a:p>
            <a:pPr marL="685800" lvl="1" indent="-228600" algn="l" defTabSz="914400">
              <a:lnSpc>
                <a:spcPct val="90000"/>
              </a:lnSpc>
              <a:spcBef>
                <a:spcPts val="499"/>
              </a:spcBef>
              <a:buClr>
                <a:srgbClr val="000000"/>
              </a:buClr>
              <a:buFont typeface="Arial"/>
              <a:buChar char="•"/>
              <a:tabLst>
                <a:tab pos="0" algn="l"/>
              </a:tabLst>
            </a:pPr>
            <a:r>
              <a:rPr lang="fr-FR" sz="2400" b="0" u="none" strike="noStrike">
                <a:solidFill>
                  <a:schemeClr val="dk1"/>
                </a:solidFill>
                <a:effectLst/>
                <a:uFillTx/>
                <a:latin typeface="Calibri"/>
              </a:rPr>
              <a:t>Deuxième niveau</a:t>
            </a:r>
            <a:endParaRPr lang="en-US" sz="2400" b="0" u="none" strike="noStrike">
              <a:solidFill>
                <a:schemeClr val="dk1"/>
              </a:solidFill>
              <a:effectLst/>
              <a:uFillTx/>
              <a:latin typeface="Calibri"/>
            </a:endParaRPr>
          </a:p>
          <a:p>
            <a:pPr marL="1143000" lvl="2" indent="-228600" algn="l" defTabSz="914400">
              <a:lnSpc>
                <a:spcPct val="90000"/>
              </a:lnSpc>
              <a:spcBef>
                <a:spcPts val="499"/>
              </a:spcBef>
              <a:buClr>
                <a:srgbClr val="000000"/>
              </a:buClr>
              <a:buFont typeface="Arial"/>
              <a:buChar char="•"/>
              <a:tabLst>
                <a:tab pos="0" algn="l"/>
              </a:tabLst>
            </a:pPr>
            <a:r>
              <a:rPr lang="fr-FR" sz="2000" b="0" u="none" strike="noStrike">
                <a:solidFill>
                  <a:schemeClr val="dk1"/>
                </a:solidFill>
                <a:effectLst/>
                <a:uFillTx/>
                <a:latin typeface="Calibri"/>
              </a:rPr>
              <a:t>Troisième niveau</a:t>
            </a:r>
            <a:endParaRPr lang="en-US" sz="2000" b="0" u="none" strike="noStrike">
              <a:solidFill>
                <a:schemeClr val="dk1"/>
              </a:solidFill>
              <a:effectLst/>
              <a:uFillTx/>
              <a:latin typeface="Calibri"/>
            </a:endParaRPr>
          </a:p>
          <a:p>
            <a:pPr marL="1600200" lvl="3"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Quatrième niveau</a:t>
            </a:r>
            <a:endParaRPr lang="en-US" sz="1800" b="0" u="none" strike="noStrike">
              <a:solidFill>
                <a:schemeClr val="dk1"/>
              </a:solidFill>
              <a:effectLst/>
              <a:uFillTx/>
              <a:latin typeface="Calibri"/>
            </a:endParaRPr>
          </a:p>
          <a:p>
            <a:pPr marL="2057400" lvl="4" indent="-228600" algn="l"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Calibri"/>
              </a:rPr>
              <a:t>Cinquième niveau</a:t>
            </a:r>
            <a:endParaRPr lang="en-US" sz="1800" b="0" u="none" strike="noStrike">
              <a:solidFill>
                <a:schemeClr val="dk1"/>
              </a:solidFill>
              <a:effectLst/>
              <a:uFillTx/>
              <a:latin typeface="Calibri"/>
            </a:endParaRPr>
          </a:p>
        </p:txBody>
      </p:sp>
      <p:sp>
        <p:nvSpPr>
          <p:cNvPr id="45"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46"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47"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BE622D21-DA0E-4250-9173-5207860A0B19}"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algn="l" defTabSz="914400">
              <a:lnSpc>
                <a:spcPct val="90000"/>
              </a:lnSpc>
              <a:buNone/>
              <a:defRPr lang="fr-FR" sz="4400" b="0" u="none" strike="noStrike">
                <a:solidFill>
                  <a:schemeClr val="dk1"/>
                </a:solidFill>
                <a:effectLst/>
                <a:uFillTx/>
                <a:latin typeface="Calibri Light"/>
              </a:defRPr>
            </a:lvl1pPr>
          </a:lstStyle>
          <a:p>
            <a:pPr indent="0" algn="l" defTabSz="914400">
              <a:lnSpc>
                <a:spcPct val="90000"/>
              </a:lnSpc>
              <a:buNone/>
            </a:pPr>
            <a:r>
              <a:rPr lang="fr-FR" sz="4400" b="0" u="none" strike="noStrike">
                <a:solidFill>
                  <a:schemeClr val="dk1"/>
                </a:solidFill>
                <a:effectLst/>
                <a:uFillTx/>
                <a:latin typeface="Calibri Light"/>
              </a:rPr>
              <a:t>Modifiez le style du titre</a:t>
            </a:r>
            <a:endParaRPr lang="en-US" sz="4400" b="0" u="none" strike="noStrike">
              <a:solidFill>
                <a:schemeClr val="dk1"/>
              </a:solidFill>
              <a:effectLst/>
              <a:uFillTx/>
              <a:latin typeface="Calibri Light"/>
            </a:endParaRPr>
          </a:p>
        </p:txBody>
      </p:sp>
      <p:sp>
        <p:nvSpPr>
          <p:cNvPr id="49"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0"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1"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94679A2F-03B1-4509-8F2E-1960CC8DD14D}"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333FF"/>
        </a:solidFill>
      </p:bgPr>
    </p:bg>
    <p:spTree>
      <p:nvGrpSpPr>
        <p:cNvPr id="1" name=""/>
        <p:cNvGrpSpPr/>
        <p:nvPr/>
      </p:nvGrpSpPr>
      <p:grpSpPr>
        <a:xfrm>
          <a:off x="0" y="0"/>
          <a:ext cx="0" cy="0"/>
          <a:chOff x="0" y="0"/>
          <a:chExt cx="0" cy="0"/>
        </a:xfrm>
      </p:grpSpPr>
      <p:sp>
        <p:nvSpPr>
          <p:cNvPr id="52"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algn="l" defTabSz="457200">
              <a:lnSpc>
                <a:spcPct val="100000"/>
              </a:lnSpc>
              <a:buNone/>
              <a:defRPr lang="fr-FR" sz="1200" b="0" u="none" strike="noStrike">
                <a:solidFill>
                  <a:schemeClr val="dk1">
                    <a:tint val="75000"/>
                  </a:schemeClr>
                </a:solidFill>
                <a:effectLst/>
                <a:uFillTx/>
                <a:latin typeface="Calibri"/>
              </a:defRPr>
            </a:lvl1pPr>
          </a:lstStyle>
          <a:p>
            <a:pPr indent="0" algn="l" defTabSz="457200">
              <a:lnSpc>
                <a:spcPct val="100000"/>
              </a:lnSpc>
              <a:buNone/>
            </a:pPr>
            <a:r>
              <a:rPr lang="fr-FR" sz="1200" b="0" u="none" strike="noStrike">
                <a:solidFill>
                  <a:schemeClr val="dk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3"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4"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A8C6CD66-3767-4D69-88AB-33794D29FD7B}"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4.xml"/>
</Relationships>
</file>

<file path=ppt/slides/_rels/slide100.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slideLayout" Target="../slideLayouts/slideLayout4.xml"/>
</Relationships>
</file>

<file path=ppt/slides/_rels/slide101.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slideLayout" Target="../slideLayouts/slideLayout4.xml"/>
</Relationships>
</file>

<file path=ppt/slides/_rels/slide102.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slideLayout" Target="../slideLayouts/slideLayout4.xml"/>
</Relationships>
</file>

<file path=ppt/slides/_rels/slide103.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slideLayout" Target="../slideLayouts/slideLayout4.xml"/>
</Relationships>
</file>

<file path=ppt/slides/_rels/slide104.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4.xml"/>
</Relationships>
</file>

<file path=ppt/slides/_rels/slide105.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slideLayout" Target="../slideLayouts/slideLayout4.xml"/>
</Relationships>
</file>

<file path=ppt/slides/_rels/slide106.xml.rels><?xml version="1.0" encoding="UTF-8"?>
<Relationships xmlns="http://schemas.openxmlformats.org/package/2006/relationships"><Relationship Id="rId1" Type="http://schemas.openxmlformats.org/officeDocument/2006/relationships/hyperlink" Target="https://www.dicocitations.com/reference_citation/16398/L_Eventail_de_Lady_Windermere_1892_.php" TargetMode="External"/><Relationship Id="rId2" Type="http://schemas.openxmlformats.org/officeDocument/2006/relationships/hyperlink" Target="https://www.dicocitations.com/reference_citation/16398/L_Eventail_de_Lady_Windermere_1892_.php" TargetMode="External"/><Relationship Id="rId3" Type="http://schemas.openxmlformats.org/officeDocument/2006/relationships/hyperlink" Target="https://www.dicocitations.com/auteur/4630/Oscar_Wilde.php" TargetMode="External"/><Relationship Id="rId4" Type="http://schemas.openxmlformats.org/officeDocument/2006/relationships/image" Target="../media/image107.jpeg"/><Relationship Id="rId5" Type="http://schemas.openxmlformats.org/officeDocument/2006/relationships/slideLayout" Target="../slideLayouts/slideLayout4.xml"/>
</Relationships>
</file>

<file path=ppt/slides/_rels/slide107.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image" Target="../media/image109.jpeg"/><Relationship Id="rId3" Type="http://schemas.openxmlformats.org/officeDocument/2006/relationships/slideLayout" Target="../slideLayouts/slideLayout4.xml"/>
</Relationships>
</file>

<file path=ppt/slides/_rels/slide108.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slideLayout" Target="../slideLayouts/slideLayout4.xml"/>
</Relationships>
</file>

<file path=ppt/slides/_rels/slide109.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10.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slideLayout" Target="../slideLayouts/slideLayout4.xml"/>
</Relationships>
</file>

<file path=ppt/slides/_rels/slide111.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4.xml"/>
</Relationships>
</file>

<file path=ppt/slides/_rels/slide112.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4.xml"/>
</Relationships>
</file>

<file path=ppt/slides/_rels/slide113.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slideLayout" Target="../slideLayouts/slideLayout4.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15.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4.xml"/>
</Relationships>
</file>

<file path=ppt/slides/_rels/slide116.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slideLayout" Target="../slideLayouts/slideLayout4.xml"/>
</Relationships>
</file>

<file path=ppt/slides/_rels/slide117.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4.xml"/>
</Relationships>
</file>

<file path=ppt/slides/_rels/slide118.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slideLayout" Target="../slideLayouts/slideLayout4.xml"/>
</Relationships>
</file>

<file path=ppt/slides/_rels/slide119.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4.xml"/>
</Relationships>
</file>

<file path=ppt/slides/_rels/slide120.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4.xml"/>
</Relationships>
</file>

<file path=ppt/slides/_rels/slide121.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slideLayout" Target="../slideLayouts/slideLayout4.xml"/>
</Relationships>
</file>

<file path=ppt/slides/_rels/slide122.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slideLayout" Target="../slideLayouts/slideLayout4.xml"/>
</Relationships>
</file>

<file path=ppt/slides/_rels/slide123.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slideLayout" Target="../slideLayouts/slideLayout4.xml"/>
</Relationships>
</file>

<file path=ppt/slides/_rels/slide124.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slideLayout" Target="../slideLayouts/slideLayout4.xml"/>
</Relationships>
</file>

<file path=ppt/slides/_rels/slide125.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slideLayout" Target="../slideLayouts/slideLayout4.xml"/>
</Relationships>
</file>

<file path=ppt/slides/_rels/slide126.xml.rels><?xml version="1.0" encoding="UTF-8"?>
<Relationships xmlns="http://schemas.openxmlformats.org/package/2006/relationships"><Relationship Id="rId1" Type="http://schemas.openxmlformats.org/officeDocument/2006/relationships/image" Target="../media/image127.jpeg"/><Relationship Id="rId2" Type="http://schemas.openxmlformats.org/officeDocument/2006/relationships/slideLayout" Target="../slideLayouts/slideLayout4.xml"/>
</Relationships>
</file>

<file path=ppt/slides/_rels/slide12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2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29.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xml"/>
</Relationships>
</file>

<file path=ppt/slides/_rels/slide130.xml.rels><?xml version="1.0" encoding="UTF-8"?>
<Relationships xmlns="http://schemas.openxmlformats.org/package/2006/relationships"><Relationship Id="rId1" Type="http://schemas.openxmlformats.org/officeDocument/2006/relationships/image" Target="../media/image129.png"/><Relationship Id="rId2" Type="http://schemas.openxmlformats.org/officeDocument/2006/relationships/image" Target="../media/image130.jpeg"/><Relationship Id="rId3" Type="http://schemas.openxmlformats.org/officeDocument/2006/relationships/image" Target="../media/image131.jpeg"/><Relationship Id="rId4" Type="http://schemas.openxmlformats.org/officeDocument/2006/relationships/slideLayout" Target="../slideLayouts/slideLayout4.xml"/>
</Relationships>
</file>

<file path=ppt/slides/_rels/slide131.xml.rels><?xml version="1.0" encoding="UTF-8"?>
<Relationships xmlns="http://schemas.openxmlformats.org/package/2006/relationships"><Relationship Id="rId1" Type="http://schemas.openxmlformats.org/officeDocument/2006/relationships/image" Target="../media/image132.jpeg"/><Relationship Id="rId2" Type="http://schemas.openxmlformats.org/officeDocument/2006/relationships/image" Target="../media/image133.jpeg"/><Relationship Id="rId3" Type="http://schemas.openxmlformats.org/officeDocument/2006/relationships/slideLayout" Target="../slideLayouts/slideLayout4.xml"/>
</Relationships>
</file>

<file path=ppt/slides/_rels/slide132.xml.rels><?xml version="1.0" encoding="UTF-8"?>
<Relationships xmlns="http://schemas.openxmlformats.org/package/2006/relationships"><Relationship Id="rId1" Type="http://schemas.openxmlformats.org/officeDocument/2006/relationships/image" Target="../media/image134.jpeg"/><Relationship Id="rId2" Type="http://schemas.openxmlformats.org/officeDocument/2006/relationships/image" Target="../media/image135.png"/><Relationship Id="rId3" Type="http://schemas.openxmlformats.org/officeDocument/2006/relationships/slideLayout" Target="../slideLayouts/slideLayout4.xml"/>
</Relationships>
</file>

<file path=ppt/slides/_rels/slide133.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slideLayout" Target="../slideLayouts/slideLayout4.xml"/>
</Relationships>
</file>

<file path=ppt/slides/_rels/slide134.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slideLayout" Target="../slideLayouts/slideLayout4.xml"/>
</Relationships>
</file>

<file path=ppt/slides/_rels/slide135.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slideLayout" Target="../slideLayouts/slideLayout4.xml"/>
</Relationships>
</file>

<file path=ppt/slides/_rels/slide136.xml.rels><?xml version="1.0" encoding="UTF-8"?>
<Relationships xmlns="http://schemas.openxmlformats.org/package/2006/relationships"><Relationship Id="rId1" Type="http://schemas.openxmlformats.org/officeDocument/2006/relationships/image" Target="../media/image139.jpeg"/><Relationship Id="rId2" Type="http://schemas.openxmlformats.org/officeDocument/2006/relationships/slideLayout" Target="../slideLayouts/slideLayout4.xml"/>
</Relationships>
</file>

<file path=ppt/slides/_rels/slide137.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4.xml"/>
</Relationships>
</file>

<file path=ppt/slides/_rels/slide138.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4.xml"/>
</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xml"/>
</Relationships>
</file>

<file path=ppt/slides/_rels/slide14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41.xml.rels><?xml version="1.0" encoding="UTF-8"?>
<Relationships xmlns="http://schemas.openxmlformats.org/package/2006/relationships"><Relationship Id="rId1" Type="http://schemas.openxmlformats.org/officeDocument/2006/relationships/image" Target="../media/image142.png"/><Relationship Id="rId2" Type="http://schemas.openxmlformats.org/officeDocument/2006/relationships/slideLayout" Target="../slideLayouts/slideLayout4.xml"/>
</Relationships>
</file>

<file path=ppt/slides/_rels/slide142.xml.rels><?xml version="1.0" encoding="UTF-8"?>
<Relationships xmlns="http://schemas.openxmlformats.org/package/2006/relationships"><Relationship Id="rId1" Type="http://schemas.openxmlformats.org/officeDocument/2006/relationships/image" Target="../media/image143.png"/><Relationship Id="rId2" Type="http://schemas.openxmlformats.org/officeDocument/2006/relationships/slideLayout" Target="../slideLayouts/slideLayout4.xml"/>
</Relationships>
</file>

<file path=ppt/slides/_rels/slide143.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slideLayout" Target="../slideLayouts/slideLayout4.xml"/>
</Relationships>
</file>

<file path=ppt/slides/_rels/slide144.xml.rels><?xml version="1.0" encoding="UTF-8"?>
<Relationships xmlns="http://schemas.openxmlformats.org/package/2006/relationships"><Relationship Id="rId1" Type="http://schemas.openxmlformats.org/officeDocument/2006/relationships/image" Target="../media/image145.png"/><Relationship Id="rId2" Type="http://schemas.openxmlformats.org/officeDocument/2006/relationships/slideLayout" Target="../slideLayouts/slideLayout4.xml"/>
</Relationships>
</file>

<file path=ppt/slides/_rels/slide145.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slideLayout" Target="../slideLayouts/slideLayout4.xml"/>
</Relationships>
</file>

<file path=ppt/slides/_rels/slide146.xml.rels><?xml version="1.0" encoding="UTF-8"?>
<Relationships xmlns="http://schemas.openxmlformats.org/package/2006/relationships"><Relationship Id="rId1" Type="http://schemas.openxmlformats.org/officeDocument/2006/relationships/image" Target="../media/image147.png"/><Relationship Id="rId2" Type="http://schemas.openxmlformats.org/officeDocument/2006/relationships/slideLayout" Target="../slideLayouts/slideLayout4.xml"/>
</Relationships>
</file>

<file path=ppt/slides/_rels/slide147.xml.rels><?xml version="1.0" encoding="UTF-8"?>
<Relationships xmlns="http://schemas.openxmlformats.org/package/2006/relationships"><Relationship Id="rId1" Type="http://schemas.openxmlformats.org/officeDocument/2006/relationships/image" Target="../media/image148.png"/><Relationship Id="rId2" Type="http://schemas.openxmlformats.org/officeDocument/2006/relationships/slideLayout" Target="../slideLayouts/slideLayout4.xml"/>
</Relationships>
</file>

<file path=ppt/slides/_rels/slide148.xml.rels><?xml version="1.0" encoding="UTF-8"?>
<Relationships xmlns="http://schemas.openxmlformats.org/package/2006/relationships"><Relationship Id="rId1" Type="http://schemas.openxmlformats.org/officeDocument/2006/relationships/image" Target="../media/image149.jpeg"/><Relationship Id="rId2" Type="http://schemas.openxmlformats.org/officeDocument/2006/relationships/slideLayout" Target="../slideLayouts/slideLayout4.xml"/>
</Relationships>
</file>

<file path=ppt/slides/_rels/slide149.xml.rels><?xml version="1.0" encoding="UTF-8"?>
<Relationships xmlns="http://schemas.openxmlformats.org/package/2006/relationships"><Relationship Id="rId1" Type="http://schemas.openxmlformats.org/officeDocument/2006/relationships/image" Target="../media/image150.png"/><Relationship Id="rId2"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4.xml"/>
</Relationships>
</file>

<file path=ppt/slides/_rels/slide150.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slideLayout" Target="../slideLayouts/slideLayout4.xml"/>
</Relationships>
</file>

<file path=ppt/slides/_rels/slide151.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slideLayout" Target="../slideLayouts/slideLayout4.xml"/>
</Relationships>
</file>

<file path=ppt/slides/_rels/slide152.xml.rels><?xml version="1.0" encoding="UTF-8"?>
<Relationships xmlns="http://schemas.openxmlformats.org/package/2006/relationships"><Relationship Id="rId1" Type="http://schemas.openxmlformats.org/officeDocument/2006/relationships/image" Target="../media/image153.png"/><Relationship Id="rId2" Type="http://schemas.openxmlformats.org/officeDocument/2006/relationships/slideLayout" Target="../slideLayouts/slideLayout4.xml"/>
</Relationships>
</file>

<file path=ppt/slides/_rels/slide153.xml.rels><?xml version="1.0" encoding="UTF-8"?>
<Relationships xmlns="http://schemas.openxmlformats.org/package/2006/relationships"><Relationship Id="rId1" Type="http://schemas.openxmlformats.org/officeDocument/2006/relationships/image" Target="../media/image154.jpeg"/><Relationship Id="rId2" Type="http://schemas.openxmlformats.org/officeDocument/2006/relationships/slideLayout" Target="../slideLayouts/slideLayout4.xml"/>
</Relationships>
</file>

<file path=ppt/slides/_rels/slide154.xml.rels><?xml version="1.0" encoding="UTF-8"?>
<Relationships xmlns="http://schemas.openxmlformats.org/package/2006/relationships"><Relationship Id="rId1" Type="http://schemas.openxmlformats.org/officeDocument/2006/relationships/image" Target="../media/image155.jpeg"/><Relationship Id="rId2" Type="http://schemas.openxmlformats.org/officeDocument/2006/relationships/slideLayout" Target="../slideLayouts/slideLayout4.xml"/>
</Relationships>
</file>

<file path=ppt/slides/_rels/slide155.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slideLayout" Target="../slideLayouts/slideLayout4.xml"/>
</Relationships>
</file>

<file path=ppt/slides/_rels/slide156.xml.rels><?xml version="1.0" encoding="UTF-8"?>
<Relationships xmlns="http://schemas.openxmlformats.org/package/2006/relationships"><Relationship Id="rId1" Type="http://schemas.openxmlformats.org/officeDocument/2006/relationships/image" Target="../media/image157.jpeg"/><Relationship Id="rId2" Type="http://schemas.openxmlformats.org/officeDocument/2006/relationships/slideLayout" Target="../slideLayouts/slideLayout4.xml"/>
</Relationships>
</file>

<file path=ppt/slides/_rels/slide157.xml.rels><?xml version="1.0" encoding="UTF-8"?>
<Relationships xmlns="http://schemas.openxmlformats.org/package/2006/relationships"><Relationship Id="rId1" Type="http://schemas.openxmlformats.org/officeDocument/2006/relationships/image" Target="../media/image158.jpeg"/><Relationship Id="rId2" Type="http://schemas.openxmlformats.org/officeDocument/2006/relationships/slideLayout" Target="../slideLayouts/slideLayout4.xml"/>
</Relationships>
</file>

<file path=ppt/slides/_rels/slide158.xml.rels><?xml version="1.0" encoding="UTF-8"?>
<Relationships xmlns="http://schemas.openxmlformats.org/package/2006/relationships"><Relationship Id="rId1" Type="http://schemas.openxmlformats.org/officeDocument/2006/relationships/image" Target="../media/image159.jpeg"/><Relationship Id="rId2" Type="http://schemas.openxmlformats.org/officeDocument/2006/relationships/slideLayout" Target="../slideLayouts/slideLayout4.xml"/>
</Relationships>
</file>

<file path=ppt/slides/_rels/slide159.xml.rels><?xml version="1.0" encoding="UTF-8"?>
<Relationships xmlns="http://schemas.openxmlformats.org/package/2006/relationships"><Relationship Id="rId1" Type="http://schemas.openxmlformats.org/officeDocument/2006/relationships/image" Target="../media/image160.jpeg"/><Relationship Id="rId2"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4.xml"/>
</Relationships>
</file>

<file path=ppt/slides/_rels/slide160.xml.rels><?xml version="1.0" encoding="UTF-8"?>
<Relationships xmlns="http://schemas.openxmlformats.org/package/2006/relationships"><Relationship Id="rId1" Type="http://schemas.openxmlformats.org/officeDocument/2006/relationships/image" Target="../media/image107.jpeg"/><Relationship Id="rId2" Type="http://schemas.openxmlformats.org/officeDocument/2006/relationships/slideLayout" Target="../slideLayouts/slideLayout4.xml"/>
</Relationships>
</file>

<file path=ppt/slides/_rels/slide161.xml.rels><?xml version="1.0" encoding="UTF-8"?>
<Relationships xmlns="http://schemas.openxmlformats.org/package/2006/relationships"><Relationship Id="rId1" Type="http://schemas.openxmlformats.org/officeDocument/2006/relationships/hyperlink" Target="mailto:bernardroth@periclesdeveloppement.fr" TargetMode="External"/><Relationship Id="rId2" Type="http://schemas.openxmlformats.org/officeDocument/2006/relationships/slideLayout" Target="../slideLayouts/slideLayout4.xml"/>
</Relationships>
</file>

<file path=ppt/slides/_rels/slide162.xml.rels><?xml version="1.0" encoding="UTF-8"?>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jpeg"/><Relationship Id="rId3"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hyperlink" Target="https://www.cairn.info/revue-d-economie-financiere.htm" TargetMode="External"/><Relationship Id="rId4" Type="http://schemas.openxmlformats.org/officeDocument/2006/relationships/hyperlink" Target="https://www.cairn.info/revue-d-economie-financiere-2013-2.htm" TargetMode="External"/><Relationship Id="rId5"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5.jpeg"/><Relationship Id="rId3"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slideLayout" Target="../slideLayouts/slideLayout4.xml"/>
</Relationships>
</file>

<file path=ppt/slides/_rels/slide3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slideLayout" Target="../slideLayouts/slideLayout4.xml"/>
</Relationships>
</file>

<file path=ppt/slides/_rels/slide32.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slideLayout" Target="../slideLayouts/slideLayout4.xml"/>
</Relationships>
</file>

<file path=ppt/slides/_rels/slide3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4.xml"/>
</Relationships>
</file>

<file path=ppt/slides/_rels/slide3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4.xml"/>
</Relationships>
</file>

<file path=ppt/slides/_rels/slide3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4.xml"/>
</Relationships>
</file>

<file path=ppt/slides/_rels/slide3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4.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8.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4.xml"/>
</Relationships>
</file>

<file path=ppt/slides/_rels/slide39.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xml"/>
</Relationships>
</file>

<file path=ppt/slides/_rels/slide40.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4.xml"/>
</Relationships>
</file>

<file path=ppt/slides/_rels/slide4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4.xml"/>
</Relationships>
</file>

<file path=ppt/slides/_rels/slide42.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4.xml"/>
</Relationships>
</file>

<file path=ppt/slides/_rels/slide43.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4.xml"/>
</Relationships>
</file>

<file path=ppt/slides/_rels/slide4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4.xml"/>
</Relationships>
</file>

<file path=ppt/slides/_rels/slide4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4.xml"/>
</Relationships>
</file>

<file path=ppt/slides/_rels/slide46.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4.xml"/>
</Relationships>
</file>

<file path=ppt/slides/_rels/slide4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4.xml"/>
</Relationships>
</file>

<file path=ppt/slides/_rels/slide48.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4.xml"/>
</Relationships>
</file>

<file path=ppt/slides/_rels/slide49.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4.xml"/>
</Relationships>
</file>

<file path=ppt/slides/_rels/slide50.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4.xml"/>
</Relationships>
</file>

<file path=ppt/slides/_rels/slide5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4.xml"/>
</Relationships>
</file>

<file path=ppt/slides/_rels/slide52.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4.xml"/>
</Relationships>
</file>

<file path=ppt/slides/_rels/slide5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4.xml"/>
</Relationships>
</file>

<file path=ppt/slides/_rels/slide54.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4.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6.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4.xml"/>
</Relationships>
</file>

<file path=ppt/slides/_rels/slide5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4.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9.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4.xml"/>
</Relationships>
</file>

<file path=ppt/slides/_rels/slide60.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4.xml"/>
</Relationships>
</file>

<file path=ppt/slides/_rels/slide61.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4.xml"/>
</Relationships>
</file>

<file path=ppt/slides/_rels/slide62.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4.xml"/>
</Relationships>
</file>

<file path=ppt/slides/_rels/slide6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4.xml"/>
</Relationships>
</file>

<file path=ppt/slides/_rels/slide64.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4.xml"/>
</Relationships>
</file>

<file path=ppt/slides/_rels/slide65.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4.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67.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4.xml"/>
</Relationships>
</file>

<file path=ppt/slides/_rels/slide68.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4.xml"/>
</Relationships>
</file>

<file path=ppt/slides/_rels/slide69.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jpeg"/><Relationship Id="rId3"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4.xml"/>
</Relationships>
</file>

<file path=ppt/slides/_rels/slide70.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4.xml"/>
</Relationships>
</file>

<file path=ppt/slides/_rels/slide71.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4.xml"/>
</Relationships>
</file>

<file path=ppt/slides/_rels/slide72.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4.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74.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4.xml"/>
</Relationships>
</file>

<file path=ppt/slides/_rels/slide75.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jpeg"/><Relationship Id="rId3" Type="http://schemas.openxmlformats.org/officeDocument/2006/relationships/slideLayout" Target="../slideLayouts/slideLayout4.xml"/>
</Relationships>
</file>

<file path=ppt/slides/_rels/slide76.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4.xml"/>
</Relationships>
</file>

<file path=ppt/slides/_rels/slide7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4.xml"/>
</Relationships>
</file>

<file path=ppt/slides/_rels/slide78.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4.xml"/>
</Relationships>
</file>

<file path=ppt/slides/_rels/slide79.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4.xml"/>
</Relationships>
</file>

<file path=ppt/slides/_rels/slide80.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4.xml"/>
</Relationships>
</file>

<file path=ppt/slides/_rels/slide81.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slideLayout" Target="../slideLayouts/slideLayout4.xml"/>
</Relationships>
</file>

<file path=ppt/slides/_rels/slide82.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4.xml"/>
</Relationships>
</file>

<file path=ppt/slides/_rels/slide83.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4.xml"/>
</Relationships>
</file>

<file path=ppt/slides/_rels/slide84.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jpeg"/><Relationship Id="rId3" Type="http://schemas.openxmlformats.org/officeDocument/2006/relationships/image" Target="../media/image33.jpeg"/><Relationship Id="rId4" Type="http://schemas.openxmlformats.org/officeDocument/2006/relationships/slideLayout" Target="../slideLayouts/slideLayout4.xml"/>
</Relationships>
</file>

<file path=ppt/slides/_rels/slide85.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4.xml"/>
</Relationships>
</file>

<file path=ppt/slides/_rels/slide86.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4.xml"/>
</Relationships>
</file>

<file path=ppt/slides/_rels/slide87.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4.xml"/>
</Relationships>
</file>

<file path=ppt/slides/_rels/slide88.xml.rels><?xml version="1.0" encoding="UTF-8"?>
<Relationships xmlns="http://schemas.openxmlformats.org/package/2006/relationships"><Relationship Id="rId1" Type="http://schemas.openxmlformats.org/officeDocument/2006/relationships/image" Target="../media/image90.gif"/><Relationship Id="rId2" Type="http://schemas.openxmlformats.org/officeDocument/2006/relationships/slideLayout" Target="../slideLayouts/slideLayout4.xml"/>
</Relationships>
</file>

<file path=ppt/slides/_rels/slide89.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xml"/>
</Relationships>
</file>

<file path=ppt/slides/_rels/slide90.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4.xml"/>
</Relationships>
</file>

<file path=ppt/slides/_rels/slide91.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slideLayout" Target="../slideLayouts/slideLayout4.xml"/>
</Relationships>
</file>

<file path=ppt/slides/_rels/slide92.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slideLayout" Target="../slideLayouts/slideLayout4.xml"/>
</Relationships>
</file>

<file path=ppt/slides/_rels/slide93.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4.xml"/>
</Relationships>
</file>

<file path=ppt/slides/_rels/slide94.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4.xml"/>
</Relationships>
</file>

<file path=ppt/slides/_rels/slide95.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4.xml"/>
</Relationships>
</file>

<file path=ppt/slides/_rels/slide96.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4.xml"/>
</Relationships>
</file>

<file path=ppt/slides/_rels/slide97.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4.xml"/>
</Relationships>
</file>

<file path=ppt/slides/_rels/slide98.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4.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03864"/>
        </a:solidFill>
      </p:bgPr>
    </p:bg>
    <p:spTree>
      <p:nvGrpSpPr>
        <p:cNvPr id="1" name=""/>
        <p:cNvGrpSpPr/>
        <p:nvPr/>
      </p:nvGrpSpPr>
      <p:grpSpPr>
        <a:xfrm>
          <a:off x="0" y="0"/>
          <a:ext cx="0" cy="0"/>
          <a:chOff x="0" y="0"/>
          <a:chExt cx="0" cy="0"/>
        </a:xfrm>
      </p:grpSpPr>
      <p:sp useBgFill="1">
        <p:nvSpPr>
          <p:cNvPr id="67" name="Rectangle 33">
            <a:extLst>
              <a:ext uri="{C183D7F6-B498-43B3-948B-1728B52AA6E4}">
                <adec:decorative xmlns:adec="http://schemas.microsoft.com/office/drawing/2017/decorative" val="1"/>
              </a:ext>
            </a:extLst>
          </p:cNvPr>
          <p:cNvSpPr/>
          <p:nvPr/>
        </p:nvSpPr>
        <p:spPr>
          <a:xfrm>
            <a:off x="0" y="0"/>
            <a:ext cx="1219176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68" name="Oval 35">
            <a:extLst>
              <a:ext uri="{C183D7F6-B498-43B3-948B-1728B52AA6E4}">
                <adec:decorative xmlns:adec="http://schemas.microsoft.com/office/drawing/2017/decorative" val="1"/>
              </a:ext>
            </a:extLst>
          </p:cNvPr>
          <p:cNvSpPr/>
          <p:nvPr/>
        </p:nvSpPr>
        <p:spPr>
          <a:xfrm>
            <a:off x="322920" y="554040"/>
            <a:ext cx="5742000" cy="5742000"/>
          </a:xfrm>
          <a:prstGeom prst="ellipse">
            <a:avLst/>
          </a:prstGeom>
          <a:gradFill rotWithShape="0">
            <a:gsLst>
              <a:gs pos="0">
                <a:srgbClr val="4472C4"/>
              </a:gs>
              <a:gs pos="100000">
                <a:srgbClr val="ED7D31"/>
              </a:gs>
            </a:gsLst>
            <a:lin ang="27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69" name="Picture 2" descr="Â« GrayhoundÂ Â» a Ã©tÃ© construit en 2010 sur les plans dâun ancien lougre trois mats."/>
          <p:cNvPicPr/>
          <p:nvPr/>
        </p:nvPicPr>
        <p:blipFill>
          <a:blip r:embed="rId1"/>
          <a:srcRect l="41438" t="0" r="2315" b="0"/>
          <a:stretch/>
        </p:blipFill>
        <p:spPr>
          <a:xfrm>
            <a:off x="505440" y="554040"/>
            <a:ext cx="5742000" cy="5742000"/>
          </a:xfrm>
          <a:prstGeom prst="rect">
            <a:avLst/>
          </a:prstGeom>
          <a:noFill/>
          <a:ln w="0">
            <a:noFill/>
          </a:ln>
        </p:spPr>
      </p:pic>
      <p:sp>
        <p:nvSpPr>
          <p:cNvPr id="70" name="!!plus graphic">
            <a:extLst>
              <a:ext uri="{C183D7F6-B498-43B3-948B-1728B52AA6E4}">
                <adec:decorative xmlns:adec="http://schemas.microsoft.com/office/drawing/2017/decorative" val="1"/>
              </a:ext>
            </a:extLst>
          </p:cNvPr>
          <p:cNvSpPr/>
          <p:nvPr/>
        </p:nvSpPr>
        <p:spPr>
          <a:xfrm>
            <a:off x="1005120" y="703800"/>
            <a:ext cx="171000" cy="171000"/>
          </a:xfrm>
          <a:custGeom>
            <a:avLst/>
            <a:gdLst>
              <a:gd name="textAreaLeft" fmla="*/ 0 w 171000"/>
              <a:gd name="textAreaRight" fmla="*/ 171360 w 171000"/>
              <a:gd name="textAreaTop" fmla="*/ 0 h 171000"/>
              <a:gd name="textAreaBottom" fmla="*/ 171360 h 171000"/>
              <a:gd name="GluePoint1X" fmla="*/ 159874 w 171515"/>
              <a:gd name="GluePoint1Y" fmla="*/ 74116 h 171515"/>
              <a:gd name="GluePoint2X" fmla="*/ 97399 w 171515"/>
              <a:gd name="GluePoint2Y" fmla="*/ 74116 h 171515"/>
              <a:gd name="GluePoint3X" fmla="*/ 97399 w 171515"/>
              <a:gd name="GluePoint3Y" fmla="*/ 11641 h 171515"/>
              <a:gd name="GluePoint4X" fmla="*/ 85758 w 171515"/>
              <a:gd name="GluePoint4Y" fmla="*/ 0 h 171515"/>
              <a:gd name="GluePoint5X" fmla="*/ 74116 w 171515"/>
              <a:gd name="GluePoint5Y" fmla="*/ 11641 h 171515"/>
              <a:gd name="GluePoint6X" fmla="*/ 74116 w 171515"/>
              <a:gd name="GluePoint6Y" fmla="*/ 74116 h 171515"/>
              <a:gd name="GluePoint7X" fmla="*/ 11641 w 171515"/>
              <a:gd name="GluePoint7Y" fmla="*/ 74116 h 171515"/>
              <a:gd name="GluePoint8X" fmla="*/ 0 w 171515"/>
              <a:gd name="GluePoint8Y" fmla="*/ 85758 h 171515"/>
              <a:gd name="GluePoint9X" fmla="*/ 11641 w 171515"/>
              <a:gd name="GluePoint9Y" fmla="*/ 97399 h 171515"/>
              <a:gd name="GluePoint10X" fmla="*/ 74116 w 171515"/>
              <a:gd name="GluePoint10Y" fmla="*/ 97399 h 171515"/>
              <a:gd name="GluePoint11X" fmla="*/ 74116 w 171515"/>
              <a:gd name="GluePoint11Y" fmla="*/ 159874 h 171515"/>
              <a:gd name="GluePoint12X" fmla="*/ 85758 w 171515"/>
              <a:gd name="GluePoint12Y" fmla="*/ 171515 h 171515"/>
              <a:gd name="GluePoint13X" fmla="*/ 97399 w 171515"/>
              <a:gd name="GluePoint13Y" fmla="*/ 159874 h 171515"/>
              <a:gd name="GluePoint14X" fmla="*/ 97399 w 171515"/>
              <a:gd name="GluePoint14Y" fmla="*/ 97399 h 171515"/>
              <a:gd name="GluePoint15X" fmla="*/ 159874 w 171515"/>
              <a:gd name="GluePoint15Y" fmla="*/ 97399 h 171515"/>
              <a:gd name="GluePoint16X" fmla="*/ 171515 w 171515"/>
              <a:gd name="GluePoint16Y" fmla="*/ 85758 h 171515"/>
              <a:gd name="GluePoint17X" fmla="*/ 159874 w 171515"/>
              <a:gd name="GluePoint17Y" fmla="*/ 74116 h 17151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Lst>
            <a:rect l="textAreaLeft" t="textAreaTop" r="textAreaRight" b="textAreaBottom"/>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20">
            <a:noFill/>
          </a:ln>
        </p:spPr>
        <p:style>
          <a:lnRef idx="0"/>
          <a:fillRef idx="0"/>
          <a:effectRef idx="0"/>
          <a:fontRef idx="minor"/>
        </p:style>
        <p:txBody>
          <a:bodyPr lIns="90000" tIns="45000" rIns="90000" bIns="45000" anchor="ctr">
            <a:noAutofit/>
          </a:bodyPr>
          <a:p>
            <a:endParaRPr lang="en-US" sz="1800" b="0" u="none" strike="noStrike">
              <a:solidFill>
                <a:schemeClr val="dk1"/>
              </a:solidFill>
              <a:effectLst/>
              <a:uFillTx/>
              <a:latin typeface="Calibri"/>
            </a:endParaRPr>
          </a:p>
        </p:txBody>
      </p:sp>
      <p:sp>
        <p:nvSpPr>
          <p:cNvPr id="71" name="!!circle graphic">
            <a:extLst>
              <a:ext uri="{C183D7F6-B498-43B3-948B-1728B52AA6E4}">
                <adec:decorative xmlns:adec="http://schemas.microsoft.com/office/drawing/2017/decorative" val="1"/>
              </a:ext>
            </a:extLst>
          </p:cNvPr>
          <p:cNvSpPr/>
          <p:nvPr/>
        </p:nvSpPr>
        <p:spPr>
          <a:xfrm>
            <a:off x="422640" y="1562760"/>
            <a:ext cx="157320" cy="157320"/>
          </a:xfrm>
          <a:custGeom>
            <a:avLst/>
            <a:gdLst>
              <a:gd name="textAreaLeft" fmla="*/ 0 w 157320"/>
              <a:gd name="textAreaRight" fmla="*/ 157680 w 157320"/>
              <a:gd name="textAreaTop" fmla="*/ 0 h 157320"/>
              <a:gd name="textAreaBottom" fmla="*/ 157680 h 157320"/>
              <a:gd name="GluePoint1X" fmla="*/ 78773 w 157545"/>
              <a:gd name="GluePoint1Y" fmla="*/ 23283 h 157545"/>
              <a:gd name="GluePoint2X" fmla="*/ 134262 w 157545"/>
              <a:gd name="GluePoint2Y" fmla="*/ 78773 h 157545"/>
              <a:gd name="GluePoint3X" fmla="*/ 78773 w 157545"/>
              <a:gd name="GluePoint3Y" fmla="*/ 134262 h 157545"/>
              <a:gd name="GluePoint4X" fmla="*/ 23283 w 157545"/>
              <a:gd name="GluePoint4Y" fmla="*/ 78773 h 157545"/>
              <a:gd name="GluePoint5X" fmla="*/ 78773 w 157545"/>
              <a:gd name="GluePoint5Y" fmla="*/ 23283 h 157545"/>
              <a:gd name="GluePoint6X" fmla="*/ 78773 w 157545"/>
              <a:gd name="GluePoint6Y" fmla="*/ 0 h 157545"/>
              <a:gd name="GluePoint7X" fmla="*/ 0 w 157545"/>
              <a:gd name="GluePoint7Y" fmla="*/ 78773 h 157545"/>
              <a:gd name="GluePoint8X" fmla="*/ 78773 w 157545"/>
              <a:gd name="GluePoint8Y" fmla="*/ 157545 h 157545"/>
              <a:gd name="GluePoint9X" fmla="*/ 157545 w 157545"/>
              <a:gd name="GluePoint9Y" fmla="*/ 78773 h 157545"/>
              <a:gd name="GluePoint10X" fmla="*/ 78773 w 157545"/>
              <a:gd name="GluePoint10Y" fmla="*/ 0 h 15754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Lst>
            <a:rect l="textAreaLeft" t="textAreaTop" r="textAreaRight" b="textAreaBottom"/>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20">
            <a:noFill/>
          </a:ln>
        </p:spPr>
        <p:style>
          <a:lnRef idx="0"/>
          <a:fillRef idx="0"/>
          <a:effectRef idx="0"/>
          <a:fontRef idx="minor"/>
        </p:style>
        <p:txBody>
          <a:bodyPr lIns="90000" tIns="45000" rIns="90000" bIns="45000" anchor="ctr">
            <a:noAutofit/>
          </a:bodyPr>
          <a:p>
            <a:endParaRPr lang="en-US" sz="1800" b="0" u="none" strike="noStrike">
              <a:solidFill>
                <a:schemeClr val="dk1"/>
              </a:solidFill>
              <a:effectLst/>
              <a:uFillTx/>
              <a:latin typeface="Calibri"/>
            </a:endParaRPr>
          </a:p>
        </p:txBody>
      </p:sp>
      <p:sp>
        <p:nvSpPr>
          <p:cNvPr id="72" name="ZoneTexte 7"/>
          <p:cNvSpPr/>
          <p:nvPr/>
        </p:nvSpPr>
        <p:spPr>
          <a:xfrm>
            <a:off x="6610680" y="4195440"/>
            <a:ext cx="4792320" cy="2913480"/>
          </a:xfrm>
          <a:prstGeom prst="rect">
            <a:avLst/>
          </a:prstGeom>
          <a:noFill/>
          <a:ln w="0">
            <a:noFill/>
          </a:ln>
        </p:spPr>
        <p:style>
          <a:lnRef idx="0"/>
          <a:fillRef idx="0"/>
          <a:effectRef idx="0"/>
          <a:fontRef idx="minor"/>
        </p:style>
        <p:txBody>
          <a:bodyPr anchor="t">
            <a:normAutofit/>
          </a:bodyPr>
          <a:p>
            <a:pPr algn="r" defTabSz="914400">
              <a:lnSpc>
                <a:spcPct val="90000"/>
              </a:lnSpc>
              <a:spcAft>
                <a:spcPts val="601"/>
              </a:spcAft>
            </a:pPr>
            <a:r>
              <a:rPr lang="en-US" sz="2800" b="1" i="1" u="none" strike="noStrike">
                <a:solidFill>
                  <a:schemeClr val="lt1">
                    <a:alpha val="80000"/>
                  </a:schemeClr>
                </a:solidFill>
                <a:effectLst/>
                <a:uFillTx/>
                <a:latin typeface="Bahnschrift"/>
              </a:rPr>
              <a:t>Il n’est pas de vent favorable pour qui ne sait où il va…</a:t>
            </a:r>
            <a:endParaRPr lang="fr-FR" sz="2800" b="0" u="none" strike="noStrike">
              <a:solidFill>
                <a:srgbClr val="FFFFFF"/>
              </a:solidFill>
              <a:effectLst/>
              <a:uFillTx/>
              <a:latin typeface="Arial"/>
            </a:endParaRPr>
          </a:p>
          <a:p>
            <a:pPr algn="r" defTabSz="914400">
              <a:lnSpc>
                <a:spcPct val="90000"/>
              </a:lnSpc>
              <a:spcAft>
                <a:spcPts val="601"/>
              </a:spcAft>
            </a:pPr>
            <a:r>
              <a:rPr lang="en-US" sz="2800" b="1" u="none" strike="noStrike">
                <a:solidFill>
                  <a:schemeClr val="lt1">
                    <a:alpha val="80000"/>
                  </a:schemeClr>
                </a:solidFill>
                <a:effectLst/>
                <a:uFillTx/>
                <a:latin typeface="Bahnschrift"/>
              </a:rPr>
              <a:t>                                                                             Sénèque</a:t>
            </a:r>
            <a:endParaRPr lang="fr-FR" sz="2800" b="0" u="none" strike="noStrike">
              <a:solidFill>
                <a:srgbClr val="FFFFFF"/>
              </a:solidFill>
              <a:effectLst/>
              <a:uFillTx/>
              <a:latin typeface="Arial"/>
            </a:endParaRPr>
          </a:p>
        </p:txBody>
      </p:sp>
      <p:sp>
        <p:nvSpPr>
          <p:cNvPr id="73" name="PlaceHolder 1"/>
          <p:cNvSpPr>
            <a:spLocks noGrp="1"/>
          </p:cNvSpPr>
          <p:nvPr>
            <p:ph type="ftr" idx="34"/>
          </p:nvPr>
        </p:nvSpPr>
        <p:spPr>
          <a:xfrm rot="16200000">
            <a:off x="9812160" y="1591920"/>
            <a:ext cx="3547800" cy="364680"/>
          </a:xfrm>
          <a:prstGeom prst="rect">
            <a:avLst/>
          </a:prstGeom>
          <a:noFill/>
          <a:ln w="0">
            <a:noFill/>
          </a:ln>
        </p:spPr>
        <p:txBody>
          <a:bodyPr lIns="91440" tIns="45720" rIns="91440" bIns="45720" anchor="ctr">
            <a:normAutofit/>
          </a:bodyPr>
          <a:lstStyle>
            <a:lvl1pPr indent="0" algn="ctr" defTabSz="914400">
              <a:lnSpc>
                <a:spcPct val="90000"/>
              </a:lnSpc>
              <a:spcAft>
                <a:spcPts val="601"/>
              </a:spcAft>
              <a:buNone/>
              <a:defRPr lang="en-US" sz="900" b="0" u="none" strike="noStrike">
                <a:solidFill>
                  <a:schemeClr val="dk1">
                    <a:alpha val="60000"/>
                  </a:schemeClr>
                </a:solidFill>
                <a:effectLst/>
                <a:uFillTx/>
                <a:latin typeface="Calibri"/>
              </a:defRPr>
            </a:lvl1pPr>
          </a:lstStyle>
          <a:p>
            <a:pPr indent="0" algn="ctr" defTabSz="914400">
              <a:lnSpc>
                <a:spcPct val="90000"/>
              </a:lnSpc>
              <a:spcAft>
                <a:spcPts val="601"/>
              </a:spcAft>
              <a:buNone/>
            </a:pPr>
            <a:r>
              <a:rPr lang="en-US" sz="900" b="0" u="none" strike="noStrike">
                <a:solidFill>
                  <a:schemeClr val="dk1">
                    <a:alpha val="60000"/>
                  </a:schemeClr>
                </a:solidFill>
                <a:effectLst/>
                <a:uFillTx/>
                <a:latin typeface="Calibri"/>
              </a:rPr>
              <a:t>la financiarisation de l'immobilier Paris la Défense Bernard Roth 31 mars 2023</a:t>
            </a:r>
            <a:endParaRPr lang="fr-FR" sz="900" b="0" u="none" strike="noStrike">
              <a:solidFill>
                <a:srgbClr val="FFFFFF"/>
              </a:solidFill>
              <a:effectLst/>
              <a:uFillTx/>
              <a:latin typeface="Times New Roman"/>
            </a:endParaRPr>
          </a:p>
        </p:txBody>
      </p:sp>
      <p:sp>
        <p:nvSpPr>
          <p:cNvPr id="74" name="!!dot graphic">
            <a:extLst>
              <a:ext uri="{C183D7F6-B498-43B3-948B-1728B52AA6E4}">
                <adec:decorative xmlns:adec="http://schemas.microsoft.com/office/drawing/2017/decorative" val="1"/>
              </a:ext>
            </a:extLst>
          </p:cNvPr>
          <p:cNvSpPr/>
          <p:nvPr/>
        </p:nvSpPr>
        <p:spPr>
          <a:xfrm>
            <a:off x="5454000" y="5775120"/>
            <a:ext cx="111960" cy="111960"/>
          </a:xfrm>
          <a:custGeom>
            <a:avLst/>
            <a:gdLst>
              <a:gd name="textAreaLeft" fmla="*/ 0 w 111960"/>
              <a:gd name="textAreaRight" fmla="*/ 112320 w 111960"/>
              <a:gd name="textAreaTop" fmla="*/ 0 h 111960"/>
              <a:gd name="textAreaBottom" fmla="*/ 112320 h 111960"/>
              <a:gd name="GluePoint1X" fmla="*/ 112426 w 112426"/>
              <a:gd name="GluePoint1Y" fmla="*/ 56213 h 112426"/>
              <a:gd name="GluePoint2X" fmla="*/ 56213 w 112426"/>
              <a:gd name="GluePoint2Y" fmla="*/ 112426 h 112426"/>
              <a:gd name="GluePoint3X" fmla="*/ 0 w 112426"/>
              <a:gd name="GluePoint3Y" fmla="*/ 56213 h 112426"/>
              <a:gd name="GluePoint4X" fmla="*/ 56213 w 112426"/>
              <a:gd name="GluePoint4Y" fmla="*/ 0 h 112426"/>
              <a:gd name="GluePoint5X" fmla="*/ 112426 w 112426"/>
              <a:gd name="GluePoint5Y" fmla="*/ 56213 h 112426"/>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p:spPr>
        <p:style>
          <a:lnRef idx="0"/>
          <a:fillRef idx="0"/>
          <a:effectRef idx="0"/>
          <a:fontRef idx="minor"/>
        </p:style>
        <p:txBody>
          <a:bodyPr lIns="90000" tIns="45000" rIns="90000" bIns="45000" anchor="ctr">
            <a:noAutofit/>
          </a:bodyPr>
          <a:p>
            <a:endParaRPr lang="en-US" sz="1800" b="0" u="none" strike="noStrike">
              <a:solidFill>
                <a:schemeClr val="dk1"/>
              </a:solidFill>
              <a:effectLst/>
              <a:uFillTx/>
              <a:latin typeface="Calibri"/>
            </a:endParaRPr>
          </a:p>
        </p:txBody>
      </p:sp>
      <p:sp>
        <p:nvSpPr>
          <p:cNvPr id="75" name="PlaceHolder 2"/>
          <p:cNvSpPr>
            <a:spLocks noGrp="1"/>
          </p:cNvSpPr>
          <p:nvPr>
            <p:ph type="sldNum" idx="35"/>
          </p:nvPr>
        </p:nvSpPr>
        <p:spPr>
          <a:xfrm>
            <a:off x="8610480" y="6356520"/>
            <a:ext cx="2742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200" b="0" u="none" strike="noStrike">
                <a:solidFill>
                  <a:schemeClr val="dk1">
                    <a:alpha val="60000"/>
                  </a:schemeClr>
                </a:solidFill>
                <a:effectLst/>
                <a:uFillTx/>
                <a:latin typeface="Calibri"/>
              </a:defRPr>
            </a:lvl1pPr>
          </a:lstStyle>
          <a:p>
            <a:pPr indent="0" algn="r" defTabSz="914400">
              <a:lnSpc>
                <a:spcPct val="100000"/>
              </a:lnSpc>
              <a:spcAft>
                <a:spcPts val="601"/>
              </a:spcAft>
              <a:buNone/>
            </a:pPr>
            <a:fld id="{B9607FEA-4C23-45A0-BAF7-D14FA4B923E5}" type="slidenum">
              <a:rPr lang="en-US" sz="1200" b="0" u="none" strike="noStrike">
                <a:solidFill>
                  <a:schemeClr val="dk1">
                    <a:alpha val="60000"/>
                  </a:schemeClr>
                </a:solidFill>
                <a:effectLst/>
                <a:uFillTx/>
                <a:latin typeface="Calibri"/>
              </a:rPr>
              <a:t>&lt;numéro&gt;</a:t>
            </a:fld>
            <a:endParaRPr lang="fr-FR" sz="1200" b="0" u="none" strike="noStrike">
              <a:solidFill>
                <a:srgbClr val="FFFFFF"/>
              </a:solidFill>
              <a:effectLst/>
              <a:uFillTx/>
              <a:latin typeface="Times New Roman"/>
            </a:endParaRPr>
          </a:p>
        </p:txBody>
      </p:sp>
      <p:cxnSp>
        <p:nvCxnSpPr>
          <p:cNvPr id="76" name="!!Straight Connector">
            <a:extLst>
              <a:ext uri="{C183D7F6-B498-43B3-948B-1728B52AA6E4}">
                <adec:decorative xmlns:adec="http://schemas.microsoft.com/office/drawing/2017/decorative" val="1"/>
              </a:ext>
            </a:extLst>
          </p:cNvPr>
          <p:cNvCxnSpPr/>
          <p:nvPr/>
        </p:nvCxnSpPr>
        <p:spPr>
          <a:xfrm>
            <a:off x="11585880" y="3619080"/>
            <a:ext cx="360" cy="3239280"/>
          </a:xfrm>
          <a:prstGeom prst="straightConnector1">
            <a:avLst/>
          </a:prstGeom>
          <a:ln cap="sq" w="25560">
            <a:solidFill>
              <a:schemeClr val="accent1"/>
            </a:solidFill>
            <a:bevel/>
          </a:ln>
        </p:spPr>
      </p:cxn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838080" y="268560"/>
            <a:ext cx="4670280" cy="883440"/>
          </a:xfrm>
          <a:prstGeom prst="rect">
            <a:avLst/>
          </a:prstGeom>
          <a:noFill/>
          <a:ln w="0">
            <a:noFill/>
          </a:ln>
        </p:spPr>
        <p:txBody>
          <a:bodyPr lIns="91440" tIns="45720" rIns="91440" bIns="45720" anchor="ctr">
            <a:noAutofit/>
          </a:bodyPr>
          <a:p>
            <a:pPr indent="0" algn="l" defTabSz="914400">
              <a:lnSpc>
                <a:spcPct val="90000"/>
              </a:lnSpc>
              <a:buNone/>
            </a:pPr>
            <a:r>
              <a:rPr lang="fr-FR" sz="4400" b="0" u="none" strike="noStrike">
                <a:solidFill>
                  <a:schemeClr val="lt1"/>
                </a:solidFill>
                <a:effectLst/>
                <a:uFillTx/>
                <a:latin typeface="Bahnschrift"/>
              </a:rPr>
              <a:t>Beaucoup de ………</a:t>
            </a:r>
            <a:endParaRPr lang="en-US" sz="4400" b="0" u="none" strike="noStrike">
              <a:solidFill>
                <a:schemeClr val="dk1"/>
              </a:solidFill>
              <a:effectLst/>
              <a:uFillTx/>
              <a:latin typeface="Calibri Light"/>
            </a:endParaRPr>
          </a:p>
        </p:txBody>
      </p:sp>
      <p:sp>
        <p:nvSpPr>
          <p:cNvPr id="129" name="PlaceHolder 2"/>
          <p:cNvSpPr>
            <a:spLocks noGrp="1"/>
          </p:cNvSpPr>
          <p:nvPr>
            <p:ph/>
          </p:nvPr>
        </p:nvSpPr>
        <p:spPr>
          <a:xfrm>
            <a:off x="7335720" y="321840"/>
            <a:ext cx="4017600" cy="6040080"/>
          </a:xfrm>
          <a:prstGeom prst="rect">
            <a:avLst/>
          </a:prstGeom>
          <a:noFill/>
          <a:ln w="0">
            <a:noFill/>
          </a:ln>
        </p:spPr>
        <p:txBody>
          <a:bodyPr lIns="91440" tIns="45720" rIns="91440" bIns="45720" anchor="t">
            <a:normAutofit fontScale="47500" lnSpcReduction="19999"/>
          </a:bodyPr>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Allocation d’actifs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Actualisation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Call</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Cash-flow</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Courbe d’efficience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Duration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Effet de levier</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Illiquidité</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Inflation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Insolvabilité</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Maturité</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Politique monétaire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Politique budgétaire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Put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ROE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Shadow finance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Sous-jacent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Spread</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Swap</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Taux courts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Taux réels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Taux longs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u="none" strike="noStrike">
                <a:solidFill>
                  <a:schemeClr val="lt1"/>
                </a:solidFill>
                <a:effectLst/>
                <a:uFillTx/>
                <a:latin typeface="Bahnschrift"/>
                <a:ea typeface="Calibri"/>
              </a:rPr>
              <a:t>Taux d’actualisation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1" i="1" u="none" strike="noStrike">
                <a:solidFill>
                  <a:schemeClr val="lt1"/>
                </a:solidFill>
                <a:effectLst/>
                <a:uFillTx/>
                <a:latin typeface="Bahnschrift"/>
                <a:ea typeface="Calibri"/>
              </a:rPr>
              <a:t>Warrants</a:t>
            </a:r>
            <a:r>
              <a:rPr lang="fr-FR" sz="2800" b="1" u="none" strike="noStrike">
                <a:solidFill>
                  <a:schemeClr val="lt1"/>
                </a:solidFill>
                <a:effectLst/>
                <a:uFillTx/>
                <a:latin typeface="Bahnschrift"/>
                <a:ea typeface="Calibri"/>
              </a:rPr>
              <a:t>….etc…etc…</a:t>
            </a:r>
            <a:endParaRPr lang="en-US" sz="2800" b="0" u="none" strike="noStrike">
              <a:solidFill>
                <a:schemeClr val="dk1"/>
              </a:solidFill>
              <a:effectLst/>
              <a:uFillTx/>
              <a:latin typeface="Calibri"/>
            </a:endParaRPr>
          </a:p>
          <a:p>
            <a:pPr indent="0" algn="l" defTabSz="914400">
              <a:lnSpc>
                <a:spcPct val="90000"/>
              </a:lnSpc>
              <a:spcBef>
                <a:spcPts val="1001"/>
              </a:spcBef>
              <a:buNone/>
            </a:pPr>
            <a:endParaRPr lang="en-US" sz="2800" b="0" u="none" strike="noStrike">
              <a:solidFill>
                <a:schemeClr val="dk1"/>
              </a:solidFill>
              <a:effectLst/>
              <a:uFillTx/>
              <a:latin typeface="Calibri"/>
            </a:endParaRPr>
          </a:p>
          <a:p>
            <a:pPr indent="0" algn="l" defTabSz="914400">
              <a:lnSpc>
                <a:spcPct val="90000"/>
              </a:lnSpc>
              <a:spcBef>
                <a:spcPts val="1001"/>
              </a:spcBef>
              <a:buNone/>
            </a:pPr>
            <a:endParaRPr lang="en-US" sz="2800" b="0" u="none" strike="noStrike">
              <a:solidFill>
                <a:schemeClr val="dk1"/>
              </a:solidFill>
              <a:effectLst/>
              <a:uFillTx/>
              <a:latin typeface="Calibri"/>
            </a:endParaRPr>
          </a:p>
          <a:p>
            <a:pPr indent="0" algn="l" defTabSz="914400">
              <a:lnSpc>
                <a:spcPct val="90000"/>
              </a:lnSpc>
              <a:spcBef>
                <a:spcPts val="1001"/>
              </a:spcBef>
              <a:buNone/>
            </a:pPr>
            <a:endParaRPr lang="en-US" sz="2800" b="0" u="none" strike="noStrike">
              <a:solidFill>
                <a:schemeClr val="dk1"/>
              </a:solidFill>
              <a:effectLst/>
              <a:uFillTx/>
              <a:latin typeface="Calibri"/>
            </a:endParaRPr>
          </a:p>
        </p:txBody>
      </p:sp>
      <p:pic>
        <p:nvPicPr>
          <p:cNvPr id="130" name="Picture 4" descr="Concept free icon"/>
          <p:cNvPicPr/>
          <p:nvPr/>
        </p:nvPicPr>
        <p:blipFill>
          <a:blip r:embed="rId1"/>
          <a:stretch/>
        </p:blipFill>
        <p:spPr>
          <a:xfrm>
            <a:off x="1139760" y="1487520"/>
            <a:ext cx="4017600" cy="4017600"/>
          </a:xfrm>
          <a:prstGeom prst="rect">
            <a:avLst/>
          </a:prstGeom>
          <a:noFill/>
          <a:ln w="0">
            <a:noFill/>
          </a:ln>
        </p:spPr>
      </p:pic>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9F459D92-DBA2-4EB4-BA6B-19142305566C}" type="slidenum">
              <a:t>10</a:t>
            </a:fld>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316" name="Picture 4" descr="Qu'est-ce que l'Efficience des marchés ? Comment l'exploiter au mieux dans  son trading - YouTube"/>
          <p:cNvPicPr/>
          <p:nvPr/>
        </p:nvPicPr>
        <p:blipFill>
          <a:blip r:embed="rId1"/>
          <a:stretch/>
        </p:blipFill>
        <p:spPr>
          <a:xfrm>
            <a:off x="838080" y="365040"/>
            <a:ext cx="10233360" cy="57304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D42ED75-CF22-4D49-8F64-E8AA6CE57408}" type="slidenum">
              <a:t>100</a:t>
            </a:fld>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Espace réservé du contenu 4"/>
          <p:cNvPicPr/>
          <p:nvPr/>
        </p:nvPicPr>
        <p:blipFill>
          <a:blip r:embed="rId1"/>
          <a:stretch/>
        </p:blipFill>
        <p:spPr>
          <a:xfrm>
            <a:off x="1370880" y="438840"/>
            <a:ext cx="9449640" cy="55958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925FC7D8-DAB9-4119-B025-B655A27B15FC}" type="slidenum">
              <a:t>101</a:t>
            </a:fld>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838080" y="18360"/>
            <a:ext cx="10515240" cy="895680"/>
          </a:xfrm>
          <a:prstGeom prst="rect">
            <a:avLst/>
          </a:prstGeom>
          <a:noFill/>
          <a:ln w="0">
            <a:noFill/>
          </a:ln>
        </p:spPr>
        <p:txBody>
          <a:bodyPr lIns="91440" tIns="45720" rIns="91440" bIns="45720" anchor="ctr">
            <a:normAutofit/>
          </a:bodyPr>
          <a:p>
            <a:pPr indent="0" algn="ctr" defTabSz="914400">
              <a:lnSpc>
                <a:spcPct val="90000"/>
              </a:lnSpc>
              <a:buNone/>
            </a:pPr>
            <a:r>
              <a:rPr lang="fr-FR" sz="3600" b="1" u="none" strike="noStrike">
                <a:solidFill>
                  <a:schemeClr val="lt1"/>
                </a:solidFill>
                <a:effectLst/>
                <a:uFillTx/>
                <a:latin typeface="Bahnschrift"/>
                <a:ea typeface="Calibri"/>
              </a:rPr>
              <a:t>Dans un marché efficient…</a:t>
            </a:r>
            <a:endParaRPr lang="en-US" sz="3600" b="0" u="none" strike="noStrike">
              <a:solidFill>
                <a:schemeClr val="dk1"/>
              </a:solidFill>
              <a:effectLst/>
              <a:uFillTx/>
              <a:latin typeface="Calibri Light"/>
            </a:endParaRPr>
          </a:p>
        </p:txBody>
      </p:sp>
      <p:pic>
        <p:nvPicPr>
          <p:cNvPr id="319" name="Espace réservé du contenu 4"/>
          <p:cNvPicPr/>
          <p:nvPr/>
        </p:nvPicPr>
        <p:blipFill>
          <a:blip r:embed="rId1"/>
          <a:stretch/>
        </p:blipFill>
        <p:spPr>
          <a:xfrm>
            <a:off x="1939320" y="930240"/>
            <a:ext cx="8312760" cy="49968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4D0E7175-0EEB-4CD7-AD87-43AE8866FB0F}" type="slidenum">
              <a:t>102</a:t>
            </a:fld>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Espace réservé du contenu 4"/>
          <p:cNvPicPr/>
          <p:nvPr/>
        </p:nvPicPr>
        <p:blipFill>
          <a:blip r:embed="rId1"/>
          <a:stretch/>
        </p:blipFill>
        <p:spPr>
          <a:xfrm>
            <a:off x="1272960" y="365040"/>
            <a:ext cx="10080720" cy="56998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17D06DB5-0B1A-4C78-86C3-ED2EC87F1E20}" type="slidenum">
              <a:t>103</a:t>
            </a:fld>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Espace réservé du contenu 4"/>
          <p:cNvPicPr/>
          <p:nvPr/>
        </p:nvPicPr>
        <p:blipFill>
          <a:blip r:embed="rId1"/>
          <a:stretch/>
        </p:blipFill>
        <p:spPr>
          <a:xfrm>
            <a:off x="1197000" y="408240"/>
            <a:ext cx="9663840" cy="56415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09337884-1E37-4E5B-A5A2-0567803B45B7}" type="slidenum">
              <a:t>104</a:t>
            </a:fld>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title"/>
          </p:nvPr>
        </p:nvSpPr>
        <p:spPr>
          <a:xfrm>
            <a:off x="838080" y="0"/>
            <a:ext cx="10515240" cy="973440"/>
          </a:xfrm>
          <a:prstGeom prst="rect">
            <a:avLst/>
          </a:prstGeom>
          <a:noFill/>
          <a:ln w="0">
            <a:noFill/>
          </a:ln>
        </p:spPr>
        <p:txBody>
          <a:bodyPr lIns="91440" tIns="45720" rIns="91440" bIns="45720" anchor="ctr">
            <a:normAutofit/>
          </a:bodyPr>
          <a:p>
            <a:pPr indent="0" algn="ctr" defTabSz="914400">
              <a:lnSpc>
                <a:spcPct val="90000"/>
              </a:lnSpc>
              <a:buNone/>
            </a:pPr>
            <a:r>
              <a:rPr lang="fr-FR" sz="4400" b="1" u="none" strike="noStrike">
                <a:solidFill>
                  <a:schemeClr val="lt1"/>
                </a:solidFill>
                <a:effectLst/>
                <a:uFillTx/>
                <a:latin typeface="Bahnschrift"/>
              </a:rPr>
              <a:t>La valeur des choses</a:t>
            </a:r>
            <a:endParaRPr lang="en-US" sz="4400" b="0" u="none" strike="noStrike">
              <a:solidFill>
                <a:schemeClr val="dk1"/>
              </a:solidFill>
              <a:effectLst/>
              <a:uFillTx/>
              <a:latin typeface="Calibri Light"/>
            </a:endParaRPr>
          </a:p>
        </p:txBody>
      </p:sp>
      <p:pic>
        <p:nvPicPr>
          <p:cNvPr id="323" name="Image 7"/>
          <p:cNvPicPr/>
          <p:nvPr/>
        </p:nvPicPr>
        <p:blipFill>
          <a:blip r:embed="rId1"/>
          <a:stretch/>
        </p:blipFill>
        <p:spPr>
          <a:xfrm>
            <a:off x="2362320" y="1185840"/>
            <a:ext cx="7053480" cy="46980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02AB3E0-DF91-4E37-BF66-A37D4BC73A89}" type="slidenum">
              <a:t>105</a:t>
            </a:fld>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title"/>
          </p:nvPr>
        </p:nvSpPr>
        <p:spPr>
          <a:xfrm>
            <a:off x="838080" y="0"/>
            <a:ext cx="10515240" cy="83052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dk1"/>
                </a:solidFill>
                <a:effectLst/>
                <a:uFillTx/>
                <a:latin typeface="Calibri"/>
                <a:ea typeface="Calibri"/>
              </a:rPr>
              <a:t>La valeur des choses </a:t>
            </a:r>
            <a:endParaRPr lang="en-US" sz="4400" b="0" u="none" strike="noStrike">
              <a:solidFill>
                <a:schemeClr val="dk1"/>
              </a:solidFill>
              <a:effectLst/>
              <a:uFillTx/>
              <a:latin typeface="Calibri Light"/>
            </a:endParaRPr>
          </a:p>
        </p:txBody>
      </p:sp>
      <p:sp>
        <p:nvSpPr>
          <p:cNvPr id="325" name="PlaceHolder 2"/>
          <p:cNvSpPr>
            <a:spLocks noGrp="1"/>
          </p:cNvSpPr>
          <p:nvPr>
            <p:ph/>
          </p:nvPr>
        </p:nvSpPr>
        <p:spPr>
          <a:xfrm>
            <a:off x="5608440" y="1856160"/>
            <a:ext cx="5988960" cy="2380320"/>
          </a:xfrm>
          <a:prstGeom prst="rect">
            <a:avLst/>
          </a:prstGeom>
          <a:noFill/>
          <a:ln w="0">
            <a:noFill/>
          </a:ln>
        </p:spPr>
        <p:txBody>
          <a:bodyPr lIns="91440" tIns="45720" rIns="91440" bIns="45720" anchor="t">
            <a:normAutofit/>
          </a:bodyPr>
          <a:p>
            <a:pPr indent="0" algn="l" defTabSz="914400">
              <a:lnSpc>
                <a:spcPct val="90000"/>
              </a:lnSpc>
              <a:spcBef>
                <a:spcPts val="1001"/>
              </a:spcBef>
              <a:buNone/>
              <a:tabLst>
                <a:tab pos="0" algn="l"/>
              </a:tabLst>
            </a:pPr>
            <a:r>
              <a:rPr lang="fr-FR" sz="4000" b="1" i="1" u="none" strike="noStrike">
                <a:solidFill>
                  <a:schemeClr val="lt1"/>
                </a:solidFill>
                <a:effectLst/>
                <a:uFillTx/>
                <a:latin typeface="Calibri"/>
              </a:rPr>
              <a:t>« Un homme qui connait </a:t>
            </a:r>
            <a:endParaRPr lang="en-US" sz="40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4000" b="1" i="1" u="none" strike="noStrike">
                <a:solidFill>
                  <a:schemeClr val="lt1"/>
                </a:solidFill>
                <a:effectLst/>
                <a:uFillTx/>
                <a:latin typeface="Calibri"/>
              </a:rPr>
              <a:t>le prix de chaque chose </a:t>
            </a:r>
            <a:endParaRPr lang="en-US" sz="40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4000" b="1" i="1" u="none" strike="noStrike">
                <a:solidFill>
                  <a:schemeClr val="lt1"/>
                </a:solidFill>
                <a:effectLst/>
                <a:uFillTx/>
                <a:latin typeface="Calibri"/>
              </a:rPr>
              <a:t>et la valeur d’aucune….. »</a:t>
            </a:r>
            <a:endParaRPr lang="en-US" sz="4000" b="0" u="none" strike="noStrike">
              <a:solidFill>
                <a:schemeClr val="dk1"/>
              </a:solidFill>
              <a:effectLst/>
              <a:uFillTx/>
              <a:latin typeface="Calibri"/>
            </a:endParaRPr>
          </a:p>
        </p:txBody>
      </p:sp>
      <p:sp>
        <p:nvSpPr>
          <p:cNvPr id="326" name="PlaceHolder 3"/>
          <p:cNvSpPr>
            <a:spLocks noGrp="1"/>
          </p:cNvSpPr>
          <p:nvPr>
            <p:ph type="sldNum" idx="44"/>
          </p:nvPr>
        </p:nvSpPr>
        <p:spPr>
          <a:xfrm>
            <a:off x="8686800" y="62827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fr-FR" sz="1200" b="0" u="none" strike="noStrike">
                <a:solidFill>
                  <a:schemeClr val="dk1">
                    <a:tint val="75000"/>
                  </a:schemeClr>
                </a:solidFill>
                <a:effectLst/>
                <a:uFillTx/>
                <a:latin typeface="Calibri"/>
              </a:defRPr>
            </a:lvl1pPr>
          </a:lstStyle>
          <a:p>
            <a:pPr indent="0" algn="r" defTabSz="457200">
              <a:lnSpc>
                <a:spcPct val="100000"/>
              </a:lnSpc>
              <a:buNone/>
            </a:pPr>
            <a:fld id="{CE2CC013-24C9-449B-A539-E0A0734C243F}" type="slidenum">
              <a:rPr lang="fr-FR" sz="1200" b="0" u="none" strike="noStrike">
                <a:solidFill>
                  <a:schemeClr val="dk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
        <p:nvSpPr>
          <p:cNvPr id="327" name="Rectangle 1"/>
          <p:cNvSpPr/>
          <p:nvPr/>
        </p:nvSpPr>
        <p:spPr>
          <a:xfrm>
            <a:off x="0" y="-138600"/>
            <a:ext cx="360" cy="276480"/>
          </a:xfrm>
          <a:prstGeom prst="rect">
            <a:avLst/>
          </a:prstGeom>
          <a:solidFill>
            <a:srgbClr val="FFFFFF"/>
          </a:solidFill>
          <a:ln w="0">
            <a:noFill/>
          </a:ln>
        </p:spPr>
        <p:style>
          <a:lnRef idx="0"/>
          <a:fillRef idx="0"/>
          <a:effectRef idx="0"/>
          <a:fontRef idx="minor"/>
        </p:style>
        <p:txBody>
          <a:bodyPr numCol="1" spcCol="0" wrap="none" lIns="0" tIns="0" rIns="0" bIns="0" anchor="ctr">
            <a:spAutoFit/>
          </a:bodyPr>
          <a:p>
            <a:endParaRPr lang="fr-FR" sz="1800" b="0" u="none" strike="noStrike">
              <a:solidFill>
                <a:schemeClr val="dk1"/>
              </a:solidFill>
              <a:effectLst/>
              <a:uFillTx/>
              <a:latin typeface="Arial"/>
            </a:endParaRPr>
          </a:p>
        </p:txBody>
      </p:sp>
      <p:sp>
        <p:nvSpPr>
          <p:cNvPr id="328" name="ZoneTexte 7"/>
          <p:cNvSpPr/>
          <p:nvPr/>
        </p:nvSpPr>
        <p:spPr>
          <a:xfrm>
            <a:off x="1082160" y="5250960"/>
            <a:ext cx="10027440" cy="639000"/>
          </a:xfrm>
          <a:prstGeom prst="rect">
            <a:avLst/>
          </a:prstGeom>
          <a:noFill/>
          <a:ln w="0">
            <a:noFill/>
          </a:ln>
        </p:spPr>
        <p:style>
          <a:lnRef idx="0"/>
          <a:fillRef idx="0"/>
          <a:effectRef idx="0"/>
          <a:fontRef idx="minor"/>
        </p:style>
        <p:txBody>
          <a:bodyPr lIns="90000" tIns="45000" rIns="90000" bIns="45000" anchor="t">
            <a:spAutoFit/>
          </a:bodyPr>
          <a:p>
            <a:pPr algn="r" defTabSz="914400">
              <a:lnSpc>
                <a:spcPct val="100000"/>
              </a:lnSpc>
              <a:tabLst>
                <a:tab pos="0" algn="l"/>
              </a:tabLst>
            </a:pPr>
            <a:r>
              <a:rPr lang="fr-FR" sz="1800" b="0" i="1" u="none" strike="noStrike">
                <a:solidFill>
                  <a:schemeClr val="lt1"/>
                </a:solidFill>
                <a:effectLst/>
                <a:uFillTx/>
                <a:latin typeface="Calibri"/>
                <a:ea typeface="Calibri"/>
                <a:hlinkClick r:id="rId1"/>
              </a:rPr>
              <a:t>L'Eventail de Lady Windermere </a:t>
            </a:r>
            <a:r>
              <a:rPr lang="fr-FR" sz="1800" b="0" u="none" strike="noStrike">
                <a:solidFill>
                  <a:schemeClr val="lt1"/>
                </a:solidFill>
                <a:effectLst/>
                <a:uFillTx/>
                <a:latin typeface="Calibri"/>
                <a:ea typeface="Calibri"/>
                <a:hlinkClick r:id="rId2"/>
              </a:rPr>
              <a:t>(1892)</a:t>
            </a:r>
            <a:r>
              <a:rPr lang="fr-FR" sz="1800" b="0" u="none" strike="noStrike">
                <a:solidFill>
                  <a:schemeClr val="lt1"/>
                </a:solidFill>
                <a:effectLst/>
                <a:uFillTx/>
                <a:latin typeface="Calibri"/>
                <a:ea typeface="Calibri"/>
              </a:rPr>
              <a:t>  </a:t>
            </a:r>
            <a:endParaRPr lang="fr-FR" sz="1800" b="0" u="none" strike="noStrike">
              <a:solidFill>
                <a:srgbClr val="FFFFFF"/>
              </a:solidFill>
              <a:effectLst/>
              <a:uFillTx/>
              <a:latin typeface="Arial"/>
            </a:endParaRPr>
          </a:p>
          <a:p>
            <a:pPr algn="r" defTabSz="914400">
              <a:lnSpc>
                <a:spcPct val="100000"/>
              </a:lnSpc>
              <a:tabLst>
                <a:tab pos="0" algn="l"/>
              </a:tabLst>
            </a:pPr>
            <a:r>
              <a:rPr lang="fr-FR" sz="1800" b="0" u="none" strike="noStrike">
                <a:solidFill>
                  <a:schemeClr val="lt1"/>
                </a:solidFill>
                <a:effectLst/>
                <a:uFillTx/>
                <a:latin typeface="Calibri"/>
                <a:ea typeface="Calibri"/>
                <a:hlinkClick r:id="rId3"/>
              </a:rPr>
              <a:t>Oscar Wilde</a:t>
            </a:r>
            <a:endParaRPr lang="fr-FR" sz="1800" b="0" u="none" strike="noStrike">
              <a:solidFill>
                <a:srgbClr val="FFFFFF"/>
              </a:solidFill>
              <a:effectLst/>
              <a:uFillTx/>
              <a:latin typeface="Arial"/>
            </a:endParaRPr>
          </a:p>
        </p:txBody>
      </p:sp>
      <p:pic>
        <p:nvPicPr>
          <p:cNvPr id="329" name="Picture 4" descr="oOscar WildeAfficher l’image source"/>
          <p:cNvPicPr/>
          <p:nvPr/>
        </p:nvPicPr>
        <p:blipFill>
          <a:blip r:embed="rId4"/>
          <a:stretch/>
        </p:blipFill>
        <p:spPr>
          <a:xfrm>
            <a:off x="716400" y="960840"/>
            <a:ext cx="4434480" cy="4935960"/>
          </a:xfrm>
          <a:prstGeom prst="rect">
            <a:avLst/>
          </a:prstGeom>
          <a:noFill/>
          <a:ln w="0">
            <a:noFill/>
          </a:ln>
        </p:spPr>
      </p:pic>
      <p:sp>
        <p:nvSpPr>
          <p:cNvPr id="5" name="PlaceHolder 4"/>
          <p:cNvSpPr>
            <a:spLocks noGrp="1"/>
          </p:cNvSpPr>
          <p:nvPr>
            <p:ph type="ftr" idx="11"/>
          </p:nvPr>
        </p:nvSpPr>
        <p:spPr/>
        <p:txBody>
          <a:bodyPr/>
          <a:p>
            <a:r>
              <a:t>la financiarisation de l'immobilier Paris la Défense Bernard Roth 31 mars 2023</a:t>
            </a: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838080" y="136440"/>
            <a:ext cx="10515240" cy="1325160"/>
          </a:xfrm>
          <a:prstGeom prst="rect">
            <a:avLst/>
          </a:prstGeom>
          <a:noFill/>
          <a:ln w="0">
            <a:noFill/>
          </a:ln>
        </p:spPr>
        <p:txBody>
          <a:bodyPr lIns="91440" tIns="45720" rIns="91440" bIns="45720" anchor="ctr">
            <a:normAutofit/>
          </a:bodyPr>
          <a:p>
            <a:pPr indent="0" algn="ctr" defTabSz="914400">
              <a:lnSpc>
                <a:spcPct val="90000"/>
              </a:lnSpc>
              <a:buNone/>
            </a:pPr>
            <a:r>
              <a:rPr lang="fr-FR" sz="3200" b="1" u="none" strike="noStrike">
                <a:solidFill>
                  <a:schemeClr val="lt1"/>
                </a:solidFill>
                <a:effectLst/>
                <a:uFillTx/>
                <a:latin typeface="Bahnschrift"/>
              </a:rPr>
              <a:t>Deux visions de la valeur : </a:t>
            </a:r>
            <a:br>
              <a:rPr sz="3200"/>
            </a:br>
            <a:r>
              <a:rPr lang="fr-FR" sz="2000" b="1" i="1" u="none" strike="noStrike">
                <a:solidFill>
                  <a:schemeClr val="lt1"/>
                </a:solidFill>
                <a:effectLst/>
                <a:uFillTx/>
                <a:latin typeface="Bahnschrift"/>
              </a:rPr>
              <a:t>Challenger</a:t>
            </a:r>
            <a:r>
              <a:rPr lang="fr-FR" sz="2000" b="1" u="none" strike="noStrike">
                <a:solidFill>
                  <a:schemeClr val="lt1"/>
                </a:solidFill>
                <a:effectLst/>
                <a:uFillTx/>
                <a:latin typeface="Bahnschrift"/>
              </a:rPr>
              <a:t> Bouygues et Campus Spie Batignolle (années 90 )</a:t>
            </a:r>
            <a:endParaRPr lang="en-US" sz="2000" b="0" u="none" strike="noStrike">
              <a:solidFill>
                <a:schemeClr val="dk1"/>
              </a:solidFill>
              <a:effectLst/>
              <a:uFillTx/>
              <a:latin typeface="Calibri Light"/>
            </a:endParaRPr>
          </a:p>
        </p:txBody>
      </p:sp>
      <p:pic>
        <p:nvPicPr>
          <p:cNvPr id="331" name="Picture 2" descr=" Le siège social du groupe Bouygues Construction, dans les Yvelines, est au cœur d’une cyberattaque qui a mis les 3200 employés au chômage technique."/>
          <p:cNvPicPr/>
          <p:nvPr/>
        </p:nvPicPr>
        <p:blipFill>
          <a:blip r:embed="rId1"/>
          <a:stretch/>
        </p:blipFill>
        <p:spPr>
          <a:xfrm>
            <a:off x="228600" y="2057040"/>
            <a:ext cx="5551920" cy="3466800"/>
          </a:xfrm>
          <a:prstGeom prst="rect">
            <a:avLst/>
          </a:prstGeom>
          <a:noFill/>
          <a:ln w="0">
            <a:noFill/>
          </a:ln>
        </p:spPr>
      </p:pic>
      <p:pic>
        <p:nvPicPr>
          <p:cNvPr id="332" name="Picture 4" descr="Cergy-Pontoise en quête d'image | Les Echos"/>
          <p:cNvPicPr/>
          <p:nvPr/>
        </p:nvPicPr>
        <p:blipFill>
          <a:blip r:embed="rId2"/>
          <a:stretch/>
        </p:blipFill>
        <p:spPr>
          <a:xfrm>
            <a:off x="5935320" y="2057040"/>
            <a:ext cx="6027840" cy="33904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2E1645E7-DAA1-481A-93D1-93704D29AAAF}" type="slidenum">
              <a:t>107</a:t>
            </a:fld>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Espace réservé du contenu 4"/>
          <p:cNvPicPr/>
          <p:nvPr/>
        </p:nvPicPr>
        <p:blipFill>
          <a:blip r:embed="rId1"/>
          <a:stretch/>
        </p:blipFill>
        <p:spPr>
          <a:xfrm>
            <a:off x="1242360" y="402120"/>
            <a:ext cx="9707040" cy="55958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84617C61-20E2-45DA-A4CB-55444E4DFC27}" type="slidenum">
              <a:t>108</a:t>
            </a:fld>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4" name="Espace réservé du contenu 4"/>
          <p:cNvPicPr/>
          <p:nvPr/>
        </p:nvPicPr>
        <p:blipFill>
          <a:blip r:embed="rId1"/>
          <a:stretch/>
        </p:blipFill>
        <p:spPr>
          <a:xfrm>
            <a:off x="1134720" y="476280"/>
            <a:ext cx="9463680" cy="56347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7A3C8ACE-C6E0-4F71-8E65-AD2CCE76B27D}" type="slidenum">
              <a:t>109</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p:nvPr>
        </p:nvSpPr>
        <p:spPr>
          <a:xfrm>
            <a:off x="475920" y="273240"/>
            <a:ext cx="11344320" cy="5903640"/>
          </a:xfrm>
          <a:prstGeom prst="rect">
            <a:avLst/>
          </a:prstGeom>
          <a:noFill/>
          <a:ln w="0">
            <a:noFill/>
          </a:ln>
        </p:spPr>
        <p:txBody>
          <a:bodyPr numCol="2" spcCol="0" lIns="91440" tIns="45720" rIns="91440" bIns="45720" anchor="t">
            <a:normAutofit/>
          </a:bodyPr>
          <a:p>
            <a:pPr indent="0" algn="l" defTabSz="914400">
              <a:lnSpc>
                <a:spcPct val="107000"/>
              </a:lnSpc>
              <a:spcBef>
                <a:spcPts val="1001"/>
              </a:spcBef>
              <a:buNone/>
              <a:tabLst>
                <a:tab pos="0" algn="l"/>
              </a:tabLst>
            </a:pPr>
            <a:r>
              <a:rPr lang="fr-FR" sz="2400" b="1" u="none" strike="noStrike">
                <a:solidFill>
                  <a:schemeClr val="lt1"/>
                </a:solidFill>
                <a:effectLst/>
                <a:uFillTx/>
                <a:latin typeface="Bahnschrift"/>
                <a:ea typeface="Calibri"/>
              </a:rPr>
              <a:t>La financiarisation de l’immobilier</a:t>
            </a:r>
            <a:endParaRPr lang="en-US" sz="2400" b="0" u="none" strike="noStrike">
              <a:solidFill>
                <a:schemeClr val="dk1"/>
              </a:solidFill>
              <a:effectLst/>
              <a:uFillTx/>
              <a:latin typeface="Calibri"/>
            </a:endParaRPr>
          </a:p>
          <a:p>
            <a:pPr marL="343080" indent="-343080" algn="l" defTabSz="914400">
              <a:lnSpc>
                <a:spcPct val="107000"/>
              </a:lnSpc>
              <a:spcBef>
                <a:spcPts val="1001"/>
              </a:spcBef>
              <a:buClr>
                <a:srgbClr val="FFFFFF"/>
              </a:buClr>
              <a:buFont typeface="OpenSymbol"/>
              <a:buAutoNum type="arabicParenR"/>
              <a:tabLst>
                <a:tab pos="0" algn="l"/>
              </a:tabLst>
            </a:pPr>
            <a:r>
              <a:rPr lang="fr-FR" sz="1800" b="1" u="sng" strike="noStrike">
                <a:solidFill>
                  <a:schemeClr val="lt1"/>
                </a:solidFill>
                <a:effectLst/>
                <a:uFillTx/>
                <a:latin typeface="Bahnschrift"/>
                <a:ea typeface="Calibri"/>
              </a:rPr>
              <a:t>Comprendre l’univers financier :</a:t>
            </a:r>
            <a:endParaRPr lang="en-US" sz="18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1.a Ce que cela change pour l’économie</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1.b Naissance d’un nouvel acteur</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1.c L’apparition d’un nouveau métier  </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indent="0" algn="ctr" defTabSz="914400">
              <a:lnSpc>
                <a:spcPct val="107000"/>
              </a:lnSpc>
              <a:buNone/>
              <a:tabLst>
                <a:tab pos="0" algn="l"/>
              </a:tabLst>
            </a:pPr>
            <a:r>
              <a:rPr lang="fr-FR" sz="1600" b="1" u="none" strike="noStrike">
                <a:solidFill>
                  <a:schemeClr val="dk1"/>
                </a:solidFill>
                <a:effectLst/>
                <a:uFillTx/>
                <a:latin typeface="Bahnschrift"/>
                <a:ea typeface="Calibri"/>
              </a:rPr>
              <a:t>WARNING 1 :</a:t>
            </a:r>
            <a:endParaRPr lang="en-US" sz="1600" b="0" u="none" strike="noStrike">
              <a:solidFill>
                <a:schemeClr val="dk1"/>
              </a:solidFill>
              <a:effectLst/>
              <a:uFillTx/>
              <a:latin typeface="Calibri"/>
            </a:endParaRPr>
          </a:p>
          <a:p>
            <a:pPr indent="0" algn="ctr" defTabSz="914400">
              <a:lnSpc>
                <a:spcPct val="107000"/>
              </a:lnSpc>
              <a:buNone/>
              <a:tabLst>
                <a:tab pos="0" algn="l"/>
              </a:tabLst>
            </a:pPr>
            <a:r>
              <a:rPr lang="fr-FR" sz="1600" b="1" u="none" strike="noStrike">
                <a:solidFill>
                  <a:schemeClr val="dk1"/>
                </a:solidFill>
                <a:effectLst/>
                <a:uFillTx/>
                <a:latin typeface="Bahnschrift"/>
                <a:ea typeface="Calibri"/>
              </a:rPr>
              <a:t>Le nouveau visage de la finance à partir des années 90</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marL="343080" indent="-343080" algn="l" defTabSz="914400">
              <a:lnSpc>
                <a:spcPct val="107000"/>
              </a:lnSpc>
              <a:spcBef>
                <a:spcPts val="601"/>
              </a:spcBef>
              <a:buClr>
                <a:srgbClr val="FFFFFF"/>
              </a:buClr>
              <a:buFont typeface="OpenSymbol"/>
              <a:buAutoNum type="arabicParenR" startAt="2"/>
              <a:tabLst>
                <a:tab pos="0" algn="l"/>
              </a:tabLst>
            </a:pPr>
            <a:r>
              <a:rPr lang="fr-FR" sz="1800" b="1" u="sng" strike="noStrike">
                <a:solidFill>
                  <a:schemeClr val="lt1"/>
                </a:solidFill>
                <a:effectLst/>
                <a:uFillTx/>
                <a:latin typeface="Bahnschrift"/>
                <a:ea typeface="Calibri"/>
              </a:rPr>
              <a:t>L’immobilier s’est financiarisé :</a:t>
            </a:r>
            <a:endParaRPr lang="en-US" sz="18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2.a  Que s’est il passé ?</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2.b  L’allocation d’actifs</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      2.c  le sous-jacent</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indent="0" algn="ctr" defTabSz="914400">
              <a:lnSpc>
                <a:spcPct val="107000"/>
              </a:lnSpc>
              <a:buNone/>
              <a:tabLst>
                <a:tab pos="0" algn="l"/>
              </a:tabLst>
            </a:pPr>
            <a:r>
              <a:rPr lang="fr-FR" sz="1600" b="1" u="none" strike="noStrike">
                <a:solidFill>
                  <a:schemeClr val="dk1"/>
                </a:solidFill>
                <a:effectLst/>
                <a:uFillTx/>
                <a:latin typeface="Bahnschrift"/>
                <a:ea typeface="Calibri"/>
              </a:rPr>
              <a:t>WARNING 2 : Un immeuble, trois marchés</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800" b="1" u="sng" strike="noStrike">
                <a:solidFill>
                  <a:schemeClr val="lt1"/>
                </a:solidFill>
                <a:effectLst/>
                <a:uFillTx/>
                <a:latin typeface="Bahnschrift"/>
                <a:ea typeface="Calibri"/>
              </a:rPr>
              <a:t>3 ) Voyage dans la  financiarisation de l’immobilier</a:t>
            </a:r>
            <a:endParaRPr lang="en-US" sz="18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3.a   Trois concepts : l’actualisation, la rentabilité, le risque</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3.b   Trois grandes idées : l’efficience des marchés, la valeur des choses, le portefeuille optimal</a:t>
            </a:r>
            <a:endParaRPr lang="en-US" sz="1600" b="0" u="none" strike="noStrike">
              <a:solidFill>
                <a:schemeClr val="dk1"/>
              </a:solidFill>
              <a:effectLst/>
              <a:uFillTx/>
              <a:latin typeface="Calibri"/>
            </a:endParaRPr>
          </a:p>
          <a:p>
            <a:pPr indent="0" algn="l"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3. C  Deux objectifs : le cash-flow, la rentabilité des fonds propres</a:t>
            </a:r>
            <a:endParaRPr lang="en-US" sz="1600" b="0" u="none" strike="noStrike">
              <a:solidFill>
                <a:schemeClr val="dk1"/>
              </a:solidFill>
              <a:effectLst/>
              <a:uFillTx/>
              <a:latin typeface="Calibri"/>
            </a:endParaRPr>
          </a:p>
          <a:p>
            <a:pPr indent="0" algn="l" defTabSz="914400">
              <a:lnSpc>
                <a:spcPct val="107000"/>
              </a:lnSpc>
              <a:buNone/>
              <a:tabLst>
                <a:tab pos="0" algn="l"/>
              </a:tabLst>
            </a:pPr>
            <a:endParaRPr lang="en-US" sz="1600" b="0" u="none" strike="noStrike">
              <a:solidFill>
                <a:schemeClr val="dk1"/>
              </a:solidFill>
              <a:effectLst/>
              <a:uFillTx/>
              <a:latin typeface="Calibri"/>
            </a:endParaRPr>
          </a:p>
          <a:p>
            <a:pPr indent="0" algn="ctr" defTabSz="914400">
              <a:lnSpc>
                <a:spcPct val="107000"/>
              </a:lnSpc>
              <a:buNone/>
              <a:tabLst>
                <a:tab pos="0" algn="l"/>
              </a:tabLst>
            </a:pPr>
            <a:r>
              <a:rPr lang="fr-FR" sz="1600" b="1" u="none" strike="noStrike">
                <a:solidFill>
                  <a:schemeClr val="dk1"/>
                </a:solidFill>
                <a:effectLst/>
                <a:uFillTx/>
                <a:latin typeface="Bahnschrift"/>
                <a:ea typeface="Calibri"/>
              </a:rPr>
              <a:t>WARNING 3 : Anatomie du risque</a:t>
            </a:r>
            <a:endParaRPr lang="en-US" sz="1600" b="0" u="none" strike="noStrike">
              <a:solidFill>
                <a:schemeClr val="dk1"/>
              </a:solidFill>
              <a:effectLst/>
              <a:uFillTx/>
              <a:latin typeface="Calibri"/>
            </a:endParaRPr>
          </a:p>
          <a:p>
            <a:pPr indent="0" algn="l" defTabSz="914400">
              <a:lnSpc>
                <a:spcPct val="107000"/>
              </a:lnSpc>
              <a:buNone/>
              <a:tabLst>
                <a:tab pos="0" algn="l"/>
              </a:tabLst>
            </a:pPr>
            <a:endParaRPr lang="en-US" sz="1600" b="0" u="none" strike="noStrike">
              <a:solidFill>
                <a:schemeClr val="dk1"/>
              </a:solidFill>
              <a:effectLst/>
              <a:uFillTx/>
              <a:latin typeface="Calibri"/>
            </a:endParaRPr>
          </a:p>
          <a:p>
            <a:pPr indent="0" algn="ctr" defTabSz="914400">
              <a:lnSpc>
                <a:spcPct val="107000"/>
              </a:lnSpc>
              <a:spcBef>
                <a:spcPts val="1001"/>
              </a:spcBef>
              <a:buNone/>
              <a:tabLst>
                <a:tab pos="0" algn="l"/>
              </a:tabLst>
            </a:pPr>
            <a:r>
              <a:rPr lang="fr-FR" sz="1800" b="1" u="sng" strike="noStrike">
                <a:solidFill>
                  <a:schemeClr val="lt1"/>
                </a:solidFill>
                <a:effectLst/>
                <a:uFillTx/>
                <a:latin typeface="Bahnschrift"/>
                <a:ea typeface="Calibri"/>
              </a:rPr>
              <a:t>Epilogue :</a:t>
            </a:r>
            <a:endParaRPr lang="en-US" sz="1800" b="0" u="none" strike="noStrike">
              <a:solidFill>
                <a:schemeClr val="dk1"/>
              </a:solidFill>
              <a:effectLst/>
              <a:uFillTx/>
              <a:latin typeface="Calibri"/>
            </a:endParaRPr>
          </a:p>
          <a:p>
            <a:pPr indent="0" algn="ctr"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les dix principes de la financiarisation</a:t>
            </a:r>
            <a:endParaRPr lang="en-US" sz="1600" b="0" u="none" strike="noStrike">
              <a:solidFill>
                <a:schemeClr val="dk1"/>
              </a:solidFill>
              <a:effectLst/>
              <a:uFillTx/>
              <a:latin typeface="Calibri"/>
            </a:endParaRPr>
          </a:p>
          <a:p>
            <a:pPr indent="0" algn="ctr"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Le shadow banking</a:t>
            </a:r>
            <a:endParaRPr lang="en-US" sz="1600" b="0" u="none" strike="noStrike">
              <a:solidFill>
                <a:schemeClr val="dk1"/>
              </a:solidFill>
              <a:effectLst/>
              <a:uFillTx/>
              <a:latin typeface="Calibri"/>
            </a:endParaRPr>
          </a:p>
          <a:p>
            <a:pPr indent="0" algn="ctr"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Les taux</a:t>
            </a:r>
            <a:endParaRPr lang="en-US" sz="1600" b="0" u="none" strike="noStrike">
              <a:solidFill>
                <a:schemeClr val="dk1"/>
              </a:solidFill>
              <a:effectLst/>
              <a:uFillTx/>
              <a:latin typeface="Calibri"/>
            </a:endParaRPr>
          </a:p>
          <a:p>
            <a:pPr indent="0" algn="ctr"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Monnaie et budget</a:t>
            </a:r>
            <a:endParaRPr lang="en-US" sz="1600" b="0" u="none" strike="noStrike">
              <a:solidFill>
                <a:schemeClr val="dk1"/>
              </a:solidFill>
              <a:effectLst/>
              <a:uFillTx/>
              <a:latin typeface="Calibri"/>
            </a:endParaRPr>
          </a:p>
          <a:p>
            <a:pPr indent="0" algn="ctr" defTabSz="914400">
              <a:lnSpc>
                <a:spcPct val="107000"/>
              </a:lnSpc>
              <a:spcBef>
                <a:spcPts val="601"/>
              </a:spcBef>
              <a:buNone/>
              <a:tabLst>
                <a:tab pos="0" algn="l"/>
              </a:tabLst>
            </a:pPr>
            <a:r>
              <a:rPr lang="fr-FR" sz="1600" b="1" u="none" strike="noStrike">
                <a:solidFill>
                  <a:schemeClr val="lt1"/>
                </a:solidFill>
                <a:effectLst/>
                <a:uFillTx/>
                <a:latin typeface="Bahnschrift"/>
                <a:ea typeface="Calibri"/>
              </a:rPr>
              <a:t>la finance à impact </a:t>
            </a:r>
            <a:endParaRPr lang="en-US" sz="1600" b="0" u="none" strike="noStrike">
              <a:solidFill>
                <a:schemeClr val="dk1"/>
              </a:solidFill>
              <a:effectLst/>
              <a:uFillTx/>
              <a:latin typeface="Calibri"/>
            </a:endParaRPr>
          </a:p>
        </p:txBody>
      </p:sp>
      <p:sp>
        <p:nvSpPr>
          <p:cNvPr id="132" name="PlaceHolder 2"/>
          <p:cNvSpPr>
            <a:spLocks noGrp="1"/>
          </p:cNvSpPr>
          <p:nvPr>
            <p:ph type="ftr" idx="41"/>
          </p:nvPr>
        </p:nvSpPr>
        <p:spPr>
          <a:xfrm>
            <a:off x="4038480" y="6356520"/>
            <a:ext cx="4114440" cy="364680"/>
          </a:xfrm>
          <a:prstGeom prst="rect">
            <a:avLst/>
          </a:prstGeom>
          <a:noFill/>
          <a:ln w="0">
            <a:noFill/>
          </a:ln>
        </p:spPr>
        <p:txBody>
          <a:bodyPr numCol="1" spcCol="0" lIns="91440" tIns="45720" rIns="91440" bIns="45720" anchor="ctr">
            <a:noAutofit/>
          </a:bodyPr>
          <a:lstStyle>
            <a:lvl1pPr indent="0" algn="ctr" defTabSz="457200">
              <a:lnSpc>
                <a:spcPct val="100000"/>
              </a:lnSpc>
              <a:buNone/>
              <a:defRPr lang="fr-FR" sz="1200" b="0" u="none" strike="noStrike">
                <a:solidFill>
                  <a:schemeClr val="dk1">
                    <a:tint val="75000"/>
                  </a:schemeClr>
                </a:solidFill>
                <a:effectLst/>
                <a:uFillTx/>
                <a:latin typeface="Calibri"/>
              </a:defRPr>
            </a:lvl1pPr>
          </a:lstStyle>
          <a:p>
            <a:pPr indent="0" algn="ctr" defTabSz="457200">
              <a:lnSpc>
                <a:spcPct val="100000"/>
              </a:lnSpc>
              <a:buNone/>
            </a:pPr>
            <a:r>
              <a:rPr lang="fr-FR" sz="1200" b="0" u="none" strike="noStrike">
                <a:solidFill>
                  <a:schemeClr val="dk1">
                    <a:tint val="75000"/>
                  </a:schemeClr>
                </a:solidFill>
                <a:effectLst/>
                <a:uFillTx/>
                <a:latin typeface="Calibri"/>
              </a:rPr>
              <a:t>la financiarisation de l'immobilier Paris la Défense Bernard Roth 31 mars 2023</a:t>
            </a:r>
            <a:endParaRPr lang="fr-FR" sz="1200" b="0" u="none" strike="noStrike">
              <a:solidFill>
                <a:srgbClr val="FFFFFF"/>
              </a:solidFill>
              <a:effectLst/>
              <a:uFillTx/>
              <a:latin typeface="Times New Roman"/>
            </a:endParaRPr>
          </a:p>
        </p:txBody>
      </p:sp>
      <p:sp>
        <p:nvSpPr>
          <p:cNvPr id="4" name="PlaceHolder 3"/>
          <p:cNvSpPr>
            <a:spLocks noGrp="1"/>
          </p:cNvSpPr>
          <p:nvPr>
            <p:ph type="sldNum" idx="12"/>
          </p:nvPr>
        </p:nvSpPr>
        <p:spPr/>
        <p:txBody>
          <a:bodyPr/>
          <a:p>
            <a:fld id="{8A6D080C-E34B-41A2-9411-A5D135E54F7C}" type="slidenum">
              <a:t>11</a:t>
            </a:fld>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Espace réservé du contenu 4"/>
          <p:cNvPicPr/>
          <p:nvPr/>
        </p:nvPicPr>
        <p:blipFill>
          <a:blip r:embed="rId1"/>
          <a:stretch/>
        </p:blipFill>
        <p:spPr>
          <a:xfrm>
            <a:off x="1095480" y="347400"/>
            <a:ext cx="10000440" cy="58219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2DF191E0-16E3-4936-A53E-84C3525A4814}" type="slidenum">
              <a:t>110</a:t>
            </a:fld>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Espace réservé du contenu 4"/>
          <p:cNvPicPr/>
          <p:nvPr/>
        </p:nvPicPr>
        <p:blipFill>
          <a:blip r:embed="rId1"/>
          <a:stretch/>
        </p:blipFill>
        <p:spPr>
          <a:xfrm>
            <a:off x="249480" y="410400"/>
            <a:ext cx="11692440" cy="49078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E9FDE1A2-41EB-4D3A-8384-343A90EE8F09}" type="slidenum">
              <a:t>111</a:t>
            </a:fld>
          </a:p>
        </p:txBody>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title"/>
          </p:nvPr>
        </p:nvSpPr>
        <p:spPr>
          <a:xfrm>
            <a:off x="838080" y="136440"/>
            <a:ext cx="10515240" cy="90828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Le portefeuille optimal; exemple…</a:t>
            </a:r>
            <a:endParaRPr lang="en-US" sz="4000" b="0" u="none" strike="noStrike">
              <a:solidFill>
                <a:schemeClr val="dk1"/>
              </a:solidFill>
              <a:effectLst/>
              <a:uFillTx/>
              <a:latin typeface="Calibri Light"/>
            </a:endParaRPr>
          </a:p>
        </p:txBody>
      </p:sp>
      <p:pic>
        <p:nvPicPr>
          <p:cNvPr id="338" name="Espace réservé du contenu 5"/>
          <p:cNvPicPr/>
          <p:nvPr/>
        </p:nvPicPr>
        <p:blipFill>
          <a:blip r:embed="rId1"/>
          <a:stretch/>
        </p:blipFill>
        <p:spPr>
          <a:xfrm>
            <a:off x="2539800" y="1596960"/>
            <a:ext cx="711180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D5AF434-DEE4-45F3-861E-1E7B8CA4774E}" type="slidenum">
              <a:t>112</a:t>
            </a:fld>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type="title"/>
          </p:nvPr>
        </p:nvSpPr>
        <p:spPr>
          <a:xfrm>
            <a:off x="838080" y="136440"/>
            <a:ext cx="10515240" cy="670680"/>
          </a:xfrm>
          <a:prstGeom prst="rect">
            <a:avLst/>
          </a:prstGeom>
          <a:noFill/>
          <a:ln w="0">
            <a:noFill/>
          </a:ln>
        </p:spPr>
        <p:txBody>
          <a:bodyPr lIns="91440" tIns="45720" rIns="91440" bIns="45720" anchor="ctr">
            <a:normAutofit lnSpcReduction="9999"/>
          </a:bodyPr>
          <a:p>
            <a:pPr indent="0" algn="ctr" defTabSz="914400">
              <a:lnSpc>
                <a:spcPct val="90000"/>
              </a:lnSpc>
              <a:buNone/>
            </a:pPr>
            <a:r>
              <a:rPr lang="fr-FR" sz="4400" b="1" u="none" strike="noStrike">
                <a:solidFill>
                  <a:schemeClr val="dk1"/>
                </a:solidFill>
                <a:effectLst/>
                <a:uFillTx/>
                <a:latin typeface="Calibri"/>
              </a:rPr>
              <a:t>Le portefeuille optimal </a:t>
            </a:r>
            <a:endParaRPr lang="en-US" sz="4400" b="0" u="none" strike="noStrike">
              <a:solidFill>
                <a:schemeClr val="dk1"/>
              </a:solidFill>
              <a:effectLst/>
              <a:uFillTx/>
              <a:latin typeface="Calibri Light"/>
            </a:endParaRPr>
          </a:p>
        </p:txBody>
      </p:sp>
      <p:pic>
        <p:nvPicPr>
          <p:cNvPr id="340" name="Espace réservé du contenu 4"/>
          <p:cNvPicPr/>
          <p:nvPr/>
        </p:nvPicPr>
        <p:blipFill>
          <a:blip r:embed="rId1"/>
          <a:stretch/>
        </p:blipFill>
        <p:spPr>
          <a:xfrm>
            <a:off x="1458000" y="859320"/>
            <a:ext cx="9275760" cy="51386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7D012EB-1281-4A07-BACF-7769B1E9BC9F}" type="slidenum">
              <a:t>113</a:t>
            </a:fld>
          </a:p>
        </p:txBody>
      </p:sp>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title"/>
          </p:nvPr>
        </p:nvSpPr>
        <p:spPr>
          <a:xfrm>
            <a:off x="936000" y="500040"/>
            <a:ext cx="10515240" cy="132516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dk1"/>
                </a:solidFill>
                <a:effectLst/>
                <a:uFillTx/>
                <a:latin typeface="Calibri"/>
              </a:rPr>
              <a:t>3.c. Deux objectifs :</a:t>
            </a:r>
            <a:endParaRPr lang="en-US" sz="4400" b="0" u="none" strike="noStrike">
              <a:solidFill>
                <a:schemeClr val="dk1"/>
              </a:solidFill>
              <a:effectLst/>
              <a:uFillTx/>
              <a:latin typeface="Calibri Light"/>
            </a:endParaRPr>
          </a:p>
        </p:txBody>
      </p:sp>
      <p:sp>
        <p:nvSpPr>
          <p:cNvPr id="342" name="PlaceHolder 2"/>
          <p:cNvSpPr>
            <a:spLocks noGrp="1"/>
          </p:cNvSpPr>
          <p:nvPr>
            <p:ph/>
          </p:nvPr>
        </p:nvSpPr>
        <p:spPr>
          <a:xfrm>
            <a:off x="620640" y="2004840"/>
            <a:ext cx="10515240" cy="4350960"/>
          </a:xfrm>
          <a:prstGeom prst="rect">
            <a:avLst/>
          </a:prstGeom>
          <a:noFill/>
          <a:ln w="0">
            <a:noFill/>
          </a:ln>
        </p:spPr>
        <p:txBody>
          <a:bodyPr lIns="91440" tIns="45720" rIns="91440" bIns="45720" anchor="t">
            <a:normAutofit/>
          </a:bodyPr>
          <a:p>
            <a:pPr indent="0" algn="r" defTabSz="914400">
              <a:lnSpc>
                <a:spcPct val="90000"/>
              </a:lnSpc>
              <a:spcBef>
                <a:spcPts val="1001"/>
              </a:spcBef>
              <a:buNone/>
              <a:tabLst>
                <a:tab pos="0" algn="l"/>
              </a:tabLst>
            </a:pPr>
            <a:r>
              <a:rPr lang="fr-FR" sz="4400" b="1" u="none" strike="noStrike">
                <a:solidFill>
                  <a:schemeClr val="lt1"/>
                </a:solidFill>
                <a:effectLst/>
                <a:uFillTx/>
                <a:latin typeface="Bahnschrift"/>
              </a:rPr>
              <a:t>3.C deux objectifs </a:t>
            </a:r>
            <a:endParaRPr lang="en-US" sz="44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4400" b="1" u="none" strike="noStrike">
                <a:solidFill>
                  <a:schemeClr val="lt1"/>
                </a:solidFill>
                <a:effectLst/>
                <a:uFillTx/>
                <a:latin typeface="Bahnschrift"/>
              </a:rPr>
              <a:t>Le cash flow</a:t>
            </a:r>
            <a:endParaRPr lang="en-US" sz="44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4400" b="1" u="none" strike="noStrike">
                <a:solidFill>
                  <a:schemeClr val="lt1"/>
                </a:solidFill>
                <a:effectLst/>
                <a:uFillTx/>
                <a:latin typeface="Bahnschrift"/>
              </a:rPr>
              <a:t>La rentabilité des fonds propres</a:t>
            </a:r>
            <a:endParaRPr lang="en-US" sz="44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33205937-6E2C-4981-8071-212700B3409E}" type="slidenum">
              <a:t>114</a:t>
            </a:fld>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Espace réservé du contenu 4"/>
          <p:cNvPicPr/>
          <p:nvPr/>
        </p:nvPicPr>
        <p:blipFill>
          <a:blip r:embed="rId1"/>
          <a:stretch/>
        </p:blipFill>
        <p:spPr>
          <a:xfrm>
            <a:off x="1019160" y="578160"/>
            <a:ext cx="10153080" cy="57009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D202C1E6-F1E2-4656-A189-90CFD2FBB49E}" type="slidenum">
              <a:t>115</a:t>
            </a:fld>
          </a:p>
        </p:txBody>
      </p:sp>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Espace réservé du contenu 4"/>
          <p:cNvPicPr/>
          <p:nvPr/>
        </p:nvPicPr>
        <p:blipFill>
          <a:blip r:embed="rId1"/>
          <a:stretch/>
        </p:blipFill>
        <p:spPr>
          <a:xfrm>
            <a:off x="1290240" y="362520"/>
            <a:ext cx="9610920" cy="54302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799C36D6-5D2E-43A8-BBE5-92849F8C85B3}" type="slidenum">
              <a:t>116</a:t>
            </a:fld>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5" name="Espace réservé du contenu 4"/>
          <p:cNvPicPr/>
          <p:nvPr/>
        </p:nvPicPr>
        <p:blipFill>
          <a:blip r:embed="rId1"/>
          <a:stretch/>
        </p:blipFill>
        <p:spPr>
          <a:xfrm>
            <a:off x="1589760" y="630000"/>
            <a:ext cx="9397800" cy="55972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73E6ADEB-695F-4625-83BD-EDC817958E86}" type="slidenum">
              <a:t>117</a:t>
            </a:fld>
          </a:p>
        </p:txBody>
      </p:sp>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838080" y="0"/>
            <a:ext cx="10515240" cy="1081800"/>
          </a:xfrm>
          <a:prstGeom prst="rect">
            <a:avLst/>
          </a:prstGeom>
          <a:noFill/>
          <a:ln w="0">
            <a:noFill/>
          </a:ln>
        </p:spPr>
        <p:txBody>
          <a:bodyPr lIns="91440" tIns="45720" rIns="91440" bIns="45720" anchor="ctr">
            <a:noAutofit/>
          </a:bodyPr>
          <a:p>
            <a:pPr indent="0" algn="ctr" defTabSz="914400">
              <a:lnSpc>
                <a:spcPct val="90000"/>
              </a:lnSpc>
              <a:buNone/>
            </a:pPr>
            <a:r>
              <a:rPr lang="fr-FR" sz="3600" b="1" u="none" strike="noStrike">
                <a:solidFill>
                  <a:schemeClr val="lt1"/>
                </a:solidFill>
                <a:effectLst/>
                <a:uFillTx/>
                <a:latin typeface="Bahnschrift"/>
              </a:rPr>
              <a:t>La principale réalité, pour le financier, est le cash-flow</a:t>
            </a:r>
            <a:endParaRPr lang="en-US" sz="3600" b="0" u="none" strike="noStrike">
              <a:solidFill>
                <a:schemeClr val="dk1"/>
              </a:solidFill>
              <a:effectLst/>
              <a:uFillTx/>
              <a:latin typeface="Calibri Light"/>
            </a:endParaRPr>
          </a:p>
        </p:txBody>
      </p:sp>
      <p:pic>
        <p:nvPicPr>
          <p:cNvPr id="347" name="Espace réservé du contenu 4"/>
          <p:cNvPicPr/>
          <p:nvPr/>
        </p:nvPicPr>
        <p:blipFill>
          <a:blip r:embed="rId1"/>
          <a:stretch/>
        </p:blipFill>
        <p:spPr>
          <a:xfrm>
            <a:off x="1399320" y="1275120"/>
            <a:ext cx="9393120" cy="47660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A8A6A954-5805-4AA6-8E01-1F94B47E819A}" type="slidenum">
              <a:t>118</a:t>
            </a:fld>
          </a:p>
        </p:txBody>
      </p:sp>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dk1"/>
                </a:solidFill>
                <a:effectLst/>
                <a:uFillTx/>
                <a:latin typeface="Calibri"/>
                <a:ea typeface="Calibri"/>
              </a:rPr>
              <a:t>Rentabilité des fonds propres </a:t>
            </a:r>
            <a:endParaRPr lang="en-US" sz="4400" b="0" u="none" strike="noStrike">
              <a:solidFill>
                <a:schemeClr val="dk1"/>
              </a:solidFill>
              <a:effectLst/>
              <a:uFillTx/>
              <a:latin typeface="Calibri Light"/>
            </a:endParaRPr>
          </a:p>
        </p:txBody>
      </p:sp>
      <p:pic>
        <p:nvPicPr>
          <p:cNvPr id="349" name="Picture 2" descr="ROE - Rentabilité des capitaux propres - Return on equity - Analyse  sectorielle"/>
          <p:cNvPicPr/>
          <p:nvPr/>
        </p:nvPicPr>
        <p:blipFill>
          <a:blip r:embed="rId1"/>
          <a:stretch/>
        </p:blipFill>
        <p:spPr>
          <a:xfrm>
            <a:off x="824760" y="1690560"/>
            <a:ext cx="10528560" cy="37191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E303C1F7-CAAA-44B6-B110-C33A1AE4D9CF}" type="slidenum">
              <a:t>119</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Finance de marché | Livres de finance, et cours de finance"/>
          <p:cNvPicPr/>
          <p:nvPr/>
        </p:nvPicPr>
        <p:blipFill>
          <a:blip r:embed="rId1"/>
          <a:stretch/>
        </p:blipFill>
        <p:spPr>
          <a:xfrm>
            <a:off x="-395640" y="-136440"/>
            <a:ext cx="13904280" cy="6857640"/>
          </a:xfrm>
          <a:prstGeom prst="rect">
            <a:avLst/>
          </a:prstGeom>
          <a:noFill/>
          <a:ln w="0">
            <a:noFill/>
          </a:ln>
        </p:spPr>
      </p:pic>
      <p:sp>
        <p:nvSpPr>
          <p:cNvPr id="134" name="Titre 1"/>
          <p:cNvSpPr/>
          <p:nvPr/>
        </p:nvSpPr>
        <p:spPr>
          <a:xfrm>
            <a:off x="6417720" y="-136440"/>
            <a:ext cx="7128360" cy="700920"/>
          </a:xfrm>
          <a:prstGeom prst="rect">
            <a:avLst/>
          </a:prstGeom>
          <a:noFill/>
          <a:ln w="0">
            <a:noFill/>
          </a:ln>
        </p:spPr>
        <p:style>
          <a:lnRef idx="0"/>
          <a:fillRef idx="0"/>
          <a:effectRef idx="0"/>
          <a:fontRef idx="minor"/>
        </p:style>
        <p:txBody>
          <a:bodyPr anchor="ctr">
            <a:normAutofit/>
          </a:bodyPr>
          <a:p>
            <a:pPr algn="ctr" defTabSz="914400">
              <a:lnSpc>
                <a:spcPct val="90000"/>
              </a:lnSpc>
            </a:pPr>
            <a:r>
              <a:rPr lang="fr-FR" sz="3200" b="0" u="none" strike="noStrike">
                <a:solidFill>
                  <a:schemeClr val="lt1"/>
                </a:solidFill>
                <a:effectLst/>
                <a:uFillTx/>
                <a:latin typeface="Bahnschrift SemiBold"/>
              </a:rPr>
              <a:t>Pourquoi la financiarisation </a:t>
            </a:r>
            <a:r>
              <a:rPr lang="fr-FR" sz="3600" b="0" u="none" strike="noStrike">
                <a:solidFill>
                  <a:schemeClr val="lt1"/>
                </a:solidFill>
                <a:effectLst/>
                <a:uFillTx/>
                <a:latin typeface="Bahnschrift SemiBold"/>
              </a:rPr>
              <a:t>?</a:t>
            </a:r>
            <a:endParaRPr lang="fr-FR" sz="3600" b="0" u="none" strike="noStrike">
              <a:solidFill>
                <a:srgbClr val="FFFFFF"/>
              </a:solidFill>
              <a:effectLst/>
              <a:uFillTx/>
              <a:latin typeface="Arial"/>
            </a:endParaRPr>
          </a:p>
        </p:txBody>
      </p:sp>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33193D99-297C-4C34-8E50-1D432322295D}" type="slidenum">
              <a:t>12</a:t>
            </a:fld>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Espace réservé du contenu 4"/>
          <p:cNvPicPr/>
          <p:nvPr/>
        </p:nvPicPr>
        <p:blipFill>
          <a:blip r:embed="rId1"/>
          <a:stretch/>
        </p:blipFill>
        <p:spPr>
          <a:xfrm>
            <a:off x="406440" y="332280"/>
            <a:ext cx="11327760" cy="57481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F2E0EB7D-ED44-4D0E-BD70-FF38B2EAE0C0}" type="slidenum">
              <a:t>120</a:t>
            </a:fld>
          </a:p>
        </p:txBody>
      </p: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1" name="Espace réservé du contenu 4"/>
          <p:cNvPicPr/>
          <p:nvPr/>
        </p:nvPicPr>
        <p:blipFill>
          <a:blip r:embed="rId1"/>
          <a:stretch/>
        </p:blipFill>
        <p:spPr>
          <a:xfrm>
            <a:off x="1909800" y="316800"/>
            <a:ext cx="8636040" cy="56631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FB7AD604-8615-4CFD-81EB-40EC80D6292C}" type="slidenum">
              <a:t>121</a:t>
            </a:fld>
          </a:p>
        </p:txBody>
      </p:sp>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2" name="Espace réservé du contenu 4"/>
          <p:cNvPicPr/>
          <p:nvPr/>
        </p:nvPicPr>
        <p:blipFill>
          <a:blip r:embed="rId1"/>
          <a:stretch/>
        </p:blipFill>
        <p:spPr>
          <a:xfrm>
            <a:off x="1704960" y="365040"/>
            <a:ext cx="8520120" cy="57610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F43D3AAC-56C5-4B10-96C2-13432B9073FF}" type="slidenum">
              <a:t>122</a:t>
            </a:fld>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3" name="Espace réservé du contenu 4"/>
          <p:cNvPicPr/>
          <p:nvPr/>
        </p:nvPicPr>
        <p:blipFill>
          <a:blip r:embed="rId1"/>
          <a:stretch/>
        </p:blipFill>
        <p:spPr>
          <a:xfrm>
            <a:off x="1042200" y="408240"/>
            <a:ext cx="10107720" cy="57330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8E84CD73-52DF-4B42-8621-6F5723B484F5}" type="slidenum">
              <a:t>123</a:t>
            </a:fld>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PlaceHolder 1"/>
          <p:cNvSpPr>
            <a:spLocks noGrp="1"/>
          </p:cNvSpPr>
          <p:nvPr>
            <p:ph type="title"/>
          </p:nvPr>
        </p:nvSpPr>
        <p:spPr>
          <a:xfrm>
            <a:off x="838080" y="0"/>
            <a:ext cx="10515240" cy="86832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Effet de levier </a:t>
            </a:r>
            <a:endParaRPr lang="en-US" sz="4000" b="0" u="none" strike="noStrike">
              <a:solidFill>
                <a:schemeClr val="dk1"/>
              </a:solidFill>
              <a:effectLst/>
              <a:uFillTx/>
              <a:latin typeface="Calibri Light"/>
            </a:endParaRPr>
          </a:p>
        </p:txBody>
      </p:sp>
      <p:pic>
        <p:nvPicPr>
          <p:cNvPr id="355" name="Espace réservé du contenu 4"/>
          <p:cNvPicPr/>
          <p:nvPr/>
        </p:nvPicPr>
        <p:blipFill>
          <a:blip r:embed="rId1"/>
          <a:stretch/>
        </p:blipFill>
        <p:spPr>
          <a:xfrm>
            <a:off x="1697760" y="927000"/>
            <a:ext cx="8527680" cy="50036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F8BB57F-EB28-40A7-BB10-148B65E1E28E}" type="slidenum">
              <a:t>124</a:t>
            </a:fld>
          </a:p>
        </p:txBody>
      </p:sp>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838080" y="136440"/>
            <a:ext cx="10515240" cy="762120"/>
          </a:xfrm>
          <a:prstGeom prst="rect">
            <a:avLst/>
          </a:prstGeom>
          <a:noFill/>
          <a:ln w="0">
            <a:noFill/>
          </a:ln>
        </p:spPr>
        <p:txBody>
          <a:bodyPr lIns="91440" tIns="45720" rIns="91440" bIns="45720" anchor="ctr">
            <a:normAutofit/>
          </a:bodyPr>
          <a:p>
            <a:pPr indent="0" algn="l" defTabSz="914400">
              <a:lnSpc>
                <a:spcPct val="90000"/>
              </a:lnSpc>
              <a:buNone/>
            </a:pPr>
            <a:r>
              <a:rPr lang="fr-FR" sz="4000" b="1" u="none" strike="noStrike">
                <a:solidFill>
                  <a:schemeClr val="lt1"/>
                </a:solidFill>
                <a:effectLst/>
                <a:uFillTx/>
                <a:latin typeface="Bahnschrift"/>
              </a:rPr>
              <a:t>La vraie question….</a:t>
            </a:r>
            <a:endParaRPr lang="en-US" sz="4000" b="0" u="none" strike="noStrike">
              <a:solidFill>
                <a:schemeClr val="dk1"/>
              </a:solidFill>
              <a:effectLst/>
              <a:uFillTx/>
              <a:latin typeface="Calibri Light"/>
            </a:endParaRPr>
          </a:p>
        </p:txBody>
      </p:sp>
      <p:pic>
        <p:nvPicPr>
          <p:cNvPr id="357" name="Espace réservé du contenu 4"/>
          <p:cNvPicPr/>
          <p:nvPr/>
        </p:nvPicPr>
        <p:blipFill>
          <a:blip r:embed="rId1"/>
          <a:stretch/>
        </p:blipFill>
        <p:spPr>
          <a:xfrm>
            <a:off x="1794240" y="1063800"/>
            <a:ext cx="8290440" cy="50014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91F4C77-396E-404B-8827-73552B403260}" type="slidenum">
              <a:t>125</a:t>
            </a:fld>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8" name="Picture 2" descr="Ecrire un épilogue - À propos décriture"/>
          <p:cNvPicPr/>
          <p:nvPr/>
        </p:nvPicPr>
        <p:blipFill>
          <a:blip r:embed="rId1"/>
          <a:stretch/>
        </p:blipFill>
        <p:spPr>
          <a:xfrm>
            <a:off x="2522160" y="0"/>
            <a:ext cx="7147080" cy="69566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7F8F68AC-E50B-4281-A6A0-E8E554AAA704}" type="slidenum">
              <a:t>126</a:t>
            </a:fld>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p:nvPr>
        </p:nvSpPr>
        <p:spPr>
          <a:xfrm>
            <a:off x="838080" y="241920"/>
            <a:ext cx="10515240" cy="6239160"/>
          </a:xfrm>
          <a:prstGeom prst="rect">
            <a:avLst/>
          </a:prstGeom>
          <a:noFill/>
          <a:ln w="0">
            <a:noFill/>
          </a:ln>
        </p:spPr>
        <p:txBody>
          <a:bodyPr lIns="91440" tIns="45720" rIns="91440" bIns="45720" anchor="t">
            <a:normAutofit fontScale="77500" lnSpcReduction="19999"/>
          </a:bodyPr>
          <a:p>
            <a:pPr indent="0" algn="l" defTabSz="914400">
              <a:lnSpc>
                <a:spcPct val="90000"/>
              </a:lnSpc>
              <a:spcBef>
                <a:spcPts val="1001"/>
              </a:spcBef>
              <a:buNone/>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3300" b="0" u="none" strike="noStrike">
                <a:solidFill>
                  <a:schemeClr val="dk1"/>
                </a:solidFill>
                <a:effectLst/>
                <a:uFillTx/>
                <a:latin typeface="Calibri"/>
                <a:ea typeface="Calibri"/>
              </a:rPr>
              <a:t>Epilogue 1  </a:t>
            </a:r>
            <a:r>
              <a:rPr lang="fr-FR" sz="5200" b="1" u="none" strike="noStrike">
                <a:solidFill>
                  <a:schemeClr val="lt1"/>
                </a:solidFill>
                <a:effectLst/>
                <a:uFillTx/>
                <a:latin typeface="Calibri"/>
                <a:ea typeface="Calibri"/>
              </a:rPr>
              <a:t>Les dix principes de la financiarisation : </a:t>
            </a:r>
            <a:endParaRPr lang="en-US" sz="5200" b="0" u="none" strike="noStrike">
              <a:solidFill>
                <a:schemeClr val="dk1"/>
              </a:solidFill>
              <a:effectLst/>
              <a:uFillTx/>
              <a:latin typeface="Calibri"/>
            </a:endParaRPr>
          </a:p>
          <a:p>
            <a:pPr indent="0" algn="ctr"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1" u="none" strike="noStrike">
                <a:solidFill>
                  <a:schemeClr val="dk1"/>
                </a:solidFill>
                <a:effectLst/>
                <a:uFillTx/>
                <a:latin typeface="Calibri"/>
                <a:ea typeface="Calibri"/>
              </a:rPr>
              <a:t>premier principe </a:t>
            </a:r>
            <a:br>
              <a:rPr sz="2800"/>
            </a:br>
            <a:r>
              <a:rPr lang="fr-FR" sz="2800" b="0" i="1" u="none" strike="noStrike">
                <a:solidFill>
                  <a:schemeClr val="lt1"/>
                </a:solidFill>
                <a:effectLst/>
                <a:uFillTx/>
                <a:latin typeface="Calibri"/>
                <a:ea typeface="Calibri"/>
              </a:rPr>
              <a:t>J’échange de l’argent immédiat et certain</a:t>
            </a:r>
            <a:br>
              <a:rPr sz="2800"/>
            </a:br>
            <a:r>
              <a:rPr lang="fr-FR" sz="2800" b="0" i="1" u="none" strike="noStrike">
                <a:solidFill>
                  <a:schemeClr val="lt1"/>
                </a:solidFill>
                <a:effectLst/>
                <a:uFillTx/>
                <a:latin typeface="Calibri"/>
                <a:ea typeface="Calibri"/>
              </a:rPr>
              <a:t>Contre de l’argent futur et incertain.</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1" u="none" strike="noStrike">
                <a:solidFill>
                  <a:schemeClr val="dk1"/>
                </a:solidFill>
                <a:effectLst/>
                <a:uFillTx/>
                <a:latin typeface="Calibri"/>
                <a:ea typeface="Calibri"/>
              </a:rPr>
              <a:t>deuxième principe </a:t>
            </a:r>
            <a:br>
              <a:rPr sz="2800"/>
            </a:br>
            <a:r>
              <a:rPr lang="fr-FR" sz="2800" b="0" u="none" strike="noStrike">
                <a:solidFill>
                  <a:schemeClr val="lt1"/>
                </a:solidFill>
                <a:effectLst/>
                <a:uFillTx/>
                <a:latin typeface="Calibri"/>
                <a:ea typeface="Calibri"/>
              </a:rPr>
              <a:t>“ Time is money ”</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1" u="none" strike="noStrike">
                <a:solidFill>
                  <a:schemeClr val="dk1"/>
                </a:solidFill>
                <a:effectLst/>
                <a:uFillTx/>
                <a:latin typeface="Calibri"/>
                <a:ea typeface="Calibri"/>
              </a:rPr>
              <a:t>troisième principe </a:t>
            </a:r>
            <a:br>
              <a:rPr sz="2800"/>
            </a:br>
            <a:r>
              <a:rPr lang="fr-FR" sz="2800" b="0" i="1" u="none" strike="noStrike">
                <a:solidFill>
                  <a:schemeClr val="lt1"/>
                </a:solidFill>
                <a:effectLst/>
                <a:uFillTx/>
                <a:latin typeface="Calibri"/>
                <a:ea typeface="Calibri"/>
              </a:rPr>
              <a:t>La langue financière est le taux d’intérêt</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1" u="none" strike="noStrike">
                <a:solidFill>
                  <a:schemeClr val="dk1"/>
                </a:solidFill>
                <a:effectLst/>
                <a:uFillTx/>
                <a:latin typeface="Calibri"/>
                <a:ea typeface="Calibri"/>
              </a:rPr>
              <a:t>quatrième principe </a:t>
            </a:r>
            <a:br>
              <a:rPr sz="2800"/>
            </a:br>
            <a:r>
              <a:rPr lang="fr-FR" sz="2800" b="0" i="1" u="none" strike="noStrike">
                <a:solidFill>
                  <a:schemeClr val="lt1"/>
                </a:solidFill>
                <a:effectLst/>
                <a:uFillTx/>
                <a:latin typeface="Calibri"/>
                <a:ea typeface="Calibri"/>
              </a:rPr>
              <a:t>Optimiser le profit</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1" u="none" strike="noStrike">
                <a:solidFill>
                  <a:schemeClr val="dk1"/>
                </a:solidFill>
                <a:effectLst/>
                <a:uFillTx/>
                <a:latin typeface="Calibri"/>
                <a:ea typeface="Calibri"/>
              </a:rPr>
              <a:t>cinquième principe </a:t>
            </a:r>
            <a:br>
              <a:rPr sz="2800"/>
            </a:br>
            <a:r>
              <a:rPr lang="fr-FR" sz="2800" b="0" i="1" u="none" strike="noStrike">
                <a:solidFill>
                  <a:schemeClr val="lt1"/>
                </a:solidFill>
                <a:effectLst/>
                <a:uFillTx/>
                <a:latin typeface="Calibri"/>
                <a:ea typeface="Calibri"/>
              </a:rPr>
              <a:t>L’investisseur a toujours le droit de ne pas investir</a:t>
            </a:r>
            <a:br>
              <a:rPr sz="2800"/>
            </a:br>
            <a:r>
              <a:rPr lang="fr-FR" sz="2800" b="0" i="1" u="none" strike="noStrike">
                <a:solidFill>
                  <a:schemeClr val="lt1"/>
                </a:solidFill>
                <a:effectLst/>
                <a:uFillTx/>
                <a:latin typeface="Calibri"/>
                <a:ea typeface="Calibri"/>
              </a:rPr>
              <a:t>s’il estime que son risque n’est pas assez récompensé</a:t>
            </a:r>
            <a:endParaRPr lang="en-US" sz="2800" b="0" u="none" strike="noStrike">
              <a:solidFill>
                <a:schemeClr val="dk1"/>
              </a:solidFill>
              <a:effectLst/>
              <a:uFillTx/>
              <a:latin typeface="Calibri"/>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66B28DD-ED57-4516-BB66-C87F37CF16D2}" type="slidenum">
              <a:t>127</a:t>
            </a:fld>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PlaceHolder 1"/>
          <p:cNvSpPr>
            <a:spLocks noGrp="1"/>
          </p:cNvSpPr>
          <p:nvPr>
            <p:ph/>
          </p:nvPr>
        </p:nvSpPr>
        <p:spPr>
          <a:xfrm>
            <a:off x="838080" y="277920"/>
            <a:ext cx="10515240" cy="6176160"/>
          </a:xfrm>
          <a:prstGeom prst="rect">
            <a:avLst/>
          </a:prstGeom>
          <a:noFill/>
          <a:ln w="0">
            <a:noFill/>
          </a:ln>
        </p:spPr>
        <p:txBody>
          <a:bodyPr lIns="91440" tIns="45720" rIns="91440" bIns="45720" anchor="t">
            <a:normAutofit lnSpcReduction="9999"/>
          </a:bodyPr>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400" b="1" u="none" strike="noStrike">
                <a:solidFill>
                  <a:schemeClr val="dk1"/>
                </a:solidFill>
                <a:effectLst/>
                <a:uFillTx/>
                <a:latin typeface="Calibri"/>
              </a:rPr>
              <a:t>sixième principe </a:t>
            </a:r>
            <a:br>
              <a:rPr sz="2800"/>
            </a:br>
            <a:r>
              <a:rPr lang="fr-FR" sz="2800" b="0" u="none" strike="noStrike">
                <a:solidFill>
                  <a:schemeClr val="lt1"/>
                </a:solidFill>
                <a:effectLst/>
                <a:uFillTx/>
                <a:latin typeface="Calibri"/>
              </a:rPr>
              <a:t>Le risque est mon métier</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400" b="1" u="none" strike="noStrike">
                <a:solidFill>
                  <a:schemeClr val="dk1"/>
                </a:solidFill>
                <a:effectLst/>
                <a:uFillTx/>
                <a:latin typeface="Calibri"/>
              </a:rPr>
              <a:t>septième principe </a:t>
            </a:r>
            <a:br>
              <a:rPr sz="2800"/>
            </a:br>
            <a:r>
              <a:rPr lang="fr-FR" sz="2800" b="0" u="none" strike="noStrike">
                <a:solidFill>
                  <a:schemeClr val="lt1"/>
                </a:solidFill>
                <a:effectLst/>
                <a:uFillTx/>
                <a:latin typeface="Calibri"/>
              </a:rPr>
              <a:t>La finance, toute la finance ... rien que la finance</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400" b="1" u="none" strike="noStrike">
                <a:solidFill>
                  <a:schemeClr val="dk1"/>
                </a:solidFill>
                <a:effectLst/>
                <a:uFillTx/>
                <a:latin typeface="Calibri"/>
              </a:rPr>
              <a:t>huitième principe </a:t>
            </a:r>
            <a:br>
              <a:rPr sz="2800"/>
            </a:br>
            <a:r>
              <a:rPr lang="fr-FR" sz="2800" b="0" u="none" strike="noStrike">
                <a:solidFill>
                  <a:schemeClr val="lt1"/>
                </a:solidFill>
                <a:effectLst/>
                <a:uFillTx/>
                <a:latin typeface="Calibri"/>
              </a:rPr>
              <a:t>Un bien vaut ce qu’il rapporte, ni plus ni moins</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400" b="1" u="none" strike="noStrike">
                <a:solidFill>
                  <a:schemeClr val="dk1"/>
                </a:solidFill>
                <a:effectLst/>
                <a:uFillTx/>
                <a:latin typeface="Calibri"/>
              </a:rPr>
              <a:t>neuvième principe </a:t>
            </a:r>
            <a:br>
              <a:rPr sz="2800"/>
            </a:br>
            <a:r>
              <a:rPr lang="fr-FR" sz="2800" b="0" u="none" strike="noStrike">
                <a:solidFill>
                  <a:schemeClr val="lt1"/>
                </a:solidFill>
                <a:effectLst/>
                <a:uFillTx/>
                <a:latin typeface="Calibri"/>
              </a:rPr>
              <a:t>La seule réalité est le cash-flow</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400" b="1" u="none" strike="noStrike">
                <a:solidFill>
                  <a:schemeClr val="dk1"/>
                </a:solidFill>
                <a:effectLst/>
                <a:uFillTx/>
                <a:latin typeface="Calibri"/>
              </a:rPr>
              <a:t>dixième principe </a:t>
            </a:r>
            <a:br>
              <a:rPr sz="2800"/>
            </a:br>
            <a:r>
              <a:rPr lang="fr-FR" sz="2800" b="0" u="none" strike="noStrike">
                <a:solidFill>
                  <a:schemeClr val="lt1"/>
                </a:solidFill>
                <a:effectLst/>
                <a:uFillTx/>
                <a:latin typeface="Calibri"/>
              </a:rPr>
              <a:t>L’argent est disponible en quantité illimitée</a:t>
            </a:r>
            <a:endParaRPr lang="en-US" sz="2800" b="0" u="none" strike="noStrike">
              <a:solidFill>
                <a:schemeClr val="dk1"/>
              </a:solidFill>
              <a:effectLst/>
              <a:uFillTx/>
              <a:latin typeface="Calibri"/>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5B87202C-3CC3-4A05-BAA5-F8F9038D3A00}" type="slidenum">
              <a:t>128</a:t>
            </a:fld>
          </a:p>
        </p:txBody>
      </p:sp>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PlaceHolder 1"/>
          <p:cNvSpPr>
            <a:spLocks noGrp="1"/>
          </p:cNvSpPr>
          <p:nvPr>
            <p:ph type="title"/>
          </p:nvPr>
        </p:nvSpPr>
        <p:spPr>
          <a:xfrm>
            <a:off x="0" y="0"/>
            <a:ext cx="6725520" cy="777960"/>
          </a:xfrm>
          <a:prstGeom prst="rect">
            <a:avLst/>
          </a:prstGeom>
          <a:noFill/>
          <a:ln w="0">
            <a:noFill/>
          </a:ln>
        </p:spPr>
        <p:txBody>
          <a:bodyPr lIns="91440" tIns="45720" rIns="91440" bIns="45720" anchor="ctr">
            <a:normAutofit/>
          </a:bodyPr>
          <a:p>
            <a:pPr indent="0" algn="l" defTabSz="914400">
              <a:lnSpc>
                <a:spcPct val="90000"/>
              </a:lnSpc>
              <a:buNone/>
            </a:pPr>
            <a:r>
              <a:rPr lang="fr-FR" sz="2800" b="1" u="none" strike="noStrike">
                <a:solidFill>
                  <a:schemeClr val="lt1"/>
                </a:solidFill>
                <a:effectLst/>
                <a:uFillTx/>
                <a:latin typeface="Bahnschrift"/>
              </a:rPr>
              <a:t>Mais, à coté de la finance régulée……</a:t>
            </a:r>
            <a:endParaRPr lang="en-US" sz="2800" b="0" u="none" strike="noStrike">
              <a:solidFill>
                <a:schemeClr val="dk1"/>
              </a:solidFill>
              <a:effectLst/>
              <a:uFillTx/>
              <a:latin typeface="Calibri Light"/>
            </a:endParaRPr>
          </a:p>
        </p:txBody>
      </p:sp>
      <p:pic>
        <p:nvPicPr>
          <p:cNvPr id="362" name="Picture 2"/>
          <p:cNvPicPr/>
          <p:nvPr/>
        </p:nvPicPr>
        <p:blipFill>
          <a:blip r:embed="rId1"/>
          <a:stretch/>
        </p:blipFill>
        <p:spPr>
          <a:xfrm>
            <a:off x="3808080" y="867960"/>
            <a:ext cx="7559640" cy="51213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634EFCA-1ED3-48E6-B0A1-24D33E6A567B}" type="slidenum">
              <a:t>129</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838080" y="0"/>
            <a:ext cx="10515240" cy="859680"/>
          </a:xfrm>
          <a:prstGeom prst="rect">
            <a:avLst/>
          </a:prstGeom>
          <a:noFill/>
          <a:ln w="0">
            <a:noFill/>
          </a:ln>
        </p:spPr>
        <p:txBody>
          <a:bodyPr lIns="91440" tIns="45720" rIns="91440" bIns="45720" anchor="ctr">
            <a:normAutofit/>
          </a:bodyPr>
          <a:p>
            <a:pPr indent="0" algn="l" defTabSz="914400">
              <a:lnSpc>
                <a:spcPct val="90000"/>
              </a:lnSpc>
              <a:buNone/>
            </a:pPr>
            <a:r>
              <a:rPr lang="fr-FR" sz="4000" b="1" u="none" strike="noStrike">
                <a:solidFill>
                  <a:schemeClr val="lt1"/>
                </a:solidFill>
                <a:effectLst/>
                <a:uFillTx/>
                <a:latin typeface="Bahnschrift"/>
              </a:rPr>
              <a:t>Comme toujours, en économie….</a:t>
            </a:r>
            <a:endParaRPr lang="en-US" sz="4000" b="0" u="none" strike="noStrike">
              <a:solidFill>
                <a:schemeClr val="dk1"/>
              </a:solidFill>
              <a:effectLst/>
              <a:uFillTx/>
              <a:latin typeface="Calibri Light"/>
            </a:endParaRPr>
          </a:p>
        </p:txBody>
      </p:sp>
      <p:pic>
        <p:nvPicPr>
          <p:cNvPr id="136" name="Picture 4" descr="Le développement économique - Love Communication : Cours BTS Gratuit"/>
          <p:cNvPicPr/>
          <p:nvPr/>
        </p:nvPicPr>
        <p:blipFill>
          <a:blip r:embed="rId1"/>
          <a:stretch/>
        </p:blipFill>
        <p:spPr>
          <a:xfrm>
            <a:off x="1678680" y="860040"/>
            <a:ext cx="10512720" cy="54090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6AD2F65-0DD8-4C3D-A7AD-8F171138C6AD}" type="slidenum">
              <a:t>13</a:t>
            </a:fld>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3" name="Picture 2" descr="Tout comprendre sur le shadow banking - Appgroves"/>
          <p:cNvPicPr/>
          <p:nvPr/>
        </p:nvPicPr>
        <p:blipFill>
          <a:blip r:embed="rId1"/>
          <a:stretch/>
        </p:blipFill>
        <p:spPr>
          <a:xfrm>
            <a:off x="2714760" y="1639080"/>
            <a:ext cx="6761880" cy="4563000"/>
          </a:xfrm>
          <a:prstGeom prst="rect">
            <a:avLst/>
          </a:prstGeom>
          <a:noFill/>
          <a:ln w="0">
            <a:noFill/>
          </a:ln>
        </p:spPr>
      </p:pic>
      <p:pic>
        <p:nvPicPr>
          <p:cNvPr id="364" name="Picture 4" descr="Shadow banking"/>
          <p:cNvPicPr/>
          <p:nvPr/>
        </p:nvPicPr>
        <p:blipFill>
          <a:blip r:embed="rId2"/>
          <a:stretch/>
        </p:blipFill>
        <p:spPr>
          <a:xfrm>
            <a:off x="9122400" y="383400"/>
            <a:ext cx="2640960" cy="1307160"/>
          </a:xfrm>
          <a:prstGeom prst="rect">
            <a:avLst/>
          </a:prstGeom>
          <a:noFill/>
          <a:ln w="0">
            <a:noFill/>
          </a:ln>
        </p:spPr>
      </p:pic>
      <p:pic>
        <p:nvPicPr>
          <p:cNvPr id="365" name="Picture 6"/>
          <p:cNvPicPr/>
          <p:nvPr/>
        </p:nvPicPr>
        <p:blipFill>
          <a:blip r:embed="rId3"/>
          <a:stretch/>
        </p:blipFill>
        <p:spPr>
          <a:xfrm>
            <a:off x="428400" y="459720"/>
            <a:ext cx="3120120" cy="12477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8A280023-FEC0-4F29-B1DE-018F9404D75C}" type="slidenum">
              <a:t>130</a:t>
            </a:fld>
          </a:p>
        </p:txBody>
      </p:sp>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66" name="Rectangle 8200">
            <a:extLst>
              <a:ext uri="{C183D7F6-B498-43B3-948B-1728B52AA6E4}">
                <adec:decorative xmlns:adec="http://schemas.microsoft.com/office/drawing/2017/decorative" val="1"/>
              </a:ext>
            </a:extLst>
          </p:cNvPr>
          <p:cNvSpPr/>
          <p:nvPr/>
        </p:nvSpPr>
        <p:spPr>
          <a:xfrm>
            <a:off x="0" y="0"/>
            <a:ext cx="1218852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367" name="Picture 4" descr="The lure of shadow banking | May 10th 2014 | The Economist"/>
          <p:cNvPicPr/>
          <p:nvPr/>
        </p:nvPicPr>
        <p:blipFill>
          <a:blip r:embed="rId1"/>
          <a:stretch/>
        </p:blipFill>
        <p:spPr>
          <a:xfrm>
            <a:off x="1647000" y="320040"/>
            <a:ext cx="2960280" cy="3894840"/>
          </a:xfrm>
          <a:prstGeom prst="rect">
            <a:avLst/>
          </a:prstGeom>
          <a:noFill/>
          <a:ln w="0">
            <a:noFill/>
          </a:ln>
        </p:spPr>
      </p:pic>
      <p:pic>
        <p:nvPicPr>
          <p:cNvPr id="368" name="Picture 2" descr="M1 Finance Economie de la Banque. - ppt télécharger"/>
          <p:cNvPicPr/>
          <p:nvPr/>
        </p:nvPicPr>
        <p:blipFill>
          <a:blip r:embed="rId2"/>
          <a:stretch/>
        </p:blipFill>
        <p:spPr>
          <a:xfrm>
            <a:off x="6464880" y="320040"/>
            <a:ext cx="5193360" cy="3894840"/>
          </a:xfrm>
          <a:prstGeom prst="rect">
            <a:avLst/>
          </a:prstGeom>
          <a:noFill/>
          <a:ln w="0">
            <a:noFill/>
          </a:ln>
        </p:spPr>
      </p:pic>
      <p:sp>
        <p:nvSpPr>
          <p:cNvPr id="369" name="sketch line">
            <a:extLst>
              <a:ext uri="{C183D7F6-B498-43B3-948B-1728B52AA6E4}">
                <adec:decorative xmlns:adec="http://schemas.microsoft.com/office/drawing/2017/decorative" val="1"/>
              </a:ext>
            </a:extLst>
          </p:cNvPr>
          <p:cNvSpPr/>
          <p:nvPr/>
        </p:nvSpPr>
        <p:spPr>
          <a:xfrm>
            <a:off x="4449960" y="5594400"/>
            <a:ext cx="3291480" cy="18000"/>
          </a:xfrm>
          <a:custGeom>
            <a:avLst/>
            <a:gdLst>
              <a:gd name="textAreaLeft" fmla="*/ 0 w 3291480"/>
              <a:gd name="textAreaRight" fmla="*/ 3291840 w 3291480"/>
              <a:gd name="textAreaTop" fmla="*/ 0 h 18000"/>
              <a:gd name="textAreaBottom" fmla="*/ 18360 h 18000"/>
              <a:gd name="GluePoint1X" fmla="*/ 0 w 3291840"/>
              <a:gd name="GluePoint1Y" fmla="*/ 0 h 18288"/>
              <a:gd name="GluePoint2X" fmla="*/ 658368 w 3291840"/>
              <a:gd name="GluePoint2Y" fmla="*/ 0 h 18288"/>
              <a:gd name="GluePoint3X" fmla="*/ 1283818 w 3291840"/>
              <a:gd name="GluePoint3Y" fmla="*/ 0 h 18288"/>
              <a:gd name="GluePoint4X" fmla="*/ 1909267 w 3291840"/>
              <a:gd name="GluePoint4Y" fmla="*/ 0 h 18288"/>
              <a:gd name="GluePoint5X" fmla="*/ 2633472 w 3291840"/>
              <a:gd name="GluePoint5Y" fmla="*/ 0 h 18288"/>
              <a:gd name="GluePoint6X" fmla="*/ 3291840 w 3291840"/>
              <a:gd name="GluePoint6Y" fmla="*/ 0 h 18288"/>
              <a:gd name="GluePoint7X" fmla="*/ 3291840 w 3291840"/>
              <a:gd name="GluePoint7Y" fmla="*/ 18288 h 18288"/>
              <a:gd name="GluePoint8X" fmla="*/ 2633472 w 3291840"/>
              <a:gd name="GluePoint8Y" fmla="*/ 18288 h 18288"/>
              <a:gd name="GluePoint9X" fmla="*/ 2073859 w 3291840"/>
              <a:gd name="GluePoint9Y" fmla="*/ 18288 h 18288"/>
              <a:gd name="GluePoint10X" fmla="*/ 1448410 w 3291840"/>
              <a:gd name="GluePoint10Y" fmla="*/ 18288 h 18288"/>
              <a:gd name="GluePoint11X" fmla="*/ 822960 w 3291840"/>
              <a:gd name="GluePoint11Y" fmla="*/ 18288 h 18288"/>
              <a:gd name="GluePoint12X" fmla="*/ 0 w 3291840"/>
              <a:gd name="GluePoint12Y" fmla="*/ 18288 h 18288"/>
              <a:gd name="GluePoint13X" fmla="*/ 0 w 3291840"/>
              <a:gd name="GluePoint13Y" fmla="*/ 0 h 1828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Lst>
            <a:rect l="textAreaLeft" t="textAreaTop" r="textAreaRight" b="textAreaBottom"/>
            <a:pathLst>
              <a:path fill="none" w="3291840" h="18288">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stroke="0" w="3291840" h="18288">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cap="rnd" w="41400">
            <a:solidFill>
              <a:schemeClr val="accent2"/>
            </a:solidFill>
            <a:round/>
          </a:ln>
        </p:spPr>
        <p:style>
          <a:lnRef idx="0"/>
          <a:fillRef idx="0"/>
          <a:effectRef idx="0"/>
          <a:fontRef idx="minor"/>
        </p:style>
        <p:txBody>
          <a:bodyPr lIns="90000" tIns="-26640" rIns="90000" bIns="-26640" anchor="ctr">
            <a:noAutofit/>
          </a:bodyPr>
          <a:p>
            <a:endParaRPr lang="en-US" sz="1800" b="0" u="none" strike="noStrike">
              <a:solidFill>
                <a:schemeClr val="lt1"/>
              </a:solidFill>
              <a:effectLst/>
              <a:uFillTx/>
              <a:latin typeface="Calibri"/>
            </a:endParaRPr>
          </a:p>
        </p:txBody>
      </p:sp>
      <p:sp>
        <p:nvSpPr>
          <p:cNvPr id="370" name="PlaceHolder 1"/>
          <p:cNvSpPr>
            <a:spLocks noGrp="1"/>
          </p:cNvSpPr>
          <p:nvPr>
            <p:ph type="ftr" idx="45"/>
          </p:nvPr>
        </p:nvSpPr>
        <p:spPr>
          <a:xfrm>
            <a:off x="4038480" y="6356520"/>
            <a:ext cx="4114440" cy="364680"/>
          </a:xfrm>
          <a:prstGeom prst="rect">
            <a:avLst/>
          </a:prstGeom>
          <a:noFill/>
          <a:ln w="0">
            <a:noFill/>
          </a:ln>
        </p:spPr>
        <p:txBody>
          <a:bodyPr lIns="91440" tIns="45720" rIns="91440" bIns="45720" anchor="ctr">
            <a:normAutofit/>
          </a:bodyPr>
          <a:lstStyle>
            <a:lvl1pPr indent="0" algn="ctr" defTabSz="914400">
              <a:lnSpc>
                <a:spcPct val="90000"/>
              </a:lnSpc>
              <a:spcAft>
                <a:spcPts val="601"/>
              </a:spcAft>
              <a:buNone/>
              <a:defRPr lang="en-US" sz="900" b="0" u="none" strike="noStrike">
                <a:solidFill>
                  <a:schemeClr val="dk1">
                    <a:tint val="75000"/>
                  </a:schemeClr>
                </a:solidFill>
                <a:effectLst/>
                <a:uFillTx/>
                <a:latin typeface="Calibri"/>
              </a:defRPr>
            </a:lvl1pPr>
          </a:lstStyle>
          <a:p>
            <a:pPr indent="0" algn="ctr" defTabSz="914400">
              <a:lnSpc>
                <a:spcPct val="90000"/>
              </a:lnSpc>
              <a:spcAft>
                <a:spcPts val="601"/>
              </a:spcAft>
              <a:buNone/>
            </a:pPr>
            <a:r>
              <a:rPr lang="en-US" sz="900" b="0" u="none" strike="noStrike">
                <a:solidFill>
                  <a:schemeClr val="dk1">
                    <a:tint val="75000"/>
                  </a:schemeClr>
                </a:solidFill>
                <a:effectLst/>
                <a:uFillTx/>
                <a:latin typeface="Calibri"/>
              </a:rPr>
              <a:t>la financiarisation de l'immobilier Paris la Défense Bernard Roth 31 mars 2023</a:t>
            </a:r>
            <a:endParaRPr lang="fr-FR" sz="900" b="0" u="none" strike="noStrike">
              <a:solidFill>
                <a:srgbClr val="000000"/>
              </a:solidFill>
              <a:effectLst/>
              <a:uFillTx/>
              <a:latin typeface="Times New Roman"/>
            </a:endParaRPr>
          </a:p>
        </p:txBody>
      </p:sp>
      <p:sp>
        <p:nvSpPr>
          <p:cNvPr id="371" name="PlaceHolder 2"/>
          <p:cNvSpPr>
            <a:spLocks noGrp="1"/>
          </p:cNvSpPr>
          <p:nvPr>
            <p:ph type="sldNum" idx="46"/>
          </p:nvPr>
        </p:nvSpPr>
        <p:spPr>
          <a:xfrm>
            <a:off x="8610480" y="6356520"/>
            <a:ext cx="2742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200" b="0" u="none" strike="noStrike">
                <a:solidFill>
                  <a:schemeClr val="dk1">
                    <a:tint val="75000"/>
                  </a:schemeClr>
                </a:solidFill>
                <a:effectLst/>
                <a:uFillTx/>
                <a:latin typeface="Calibri"/>
              </a:defRPr>
            </a:lvl1pPr>
          </a:lstStyle>
          <a:p>
            <a:pPr indent="0" algn="r" defTabSz="914400">
              <a:lnSpc>
                <a:spcPct val="100000"/>
              </a:lnSpc>
              <a:spcAft>
                <a:spcPts val="601"/>
              </a:spcAft>
              <a:buNone/>
            </a:pPr>
            <a:fld id="{51DEDD1C-8AB5-4702-8C34-91E05856A6F7}" type="slidenum">
              <a:rPr lang="en-US"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372" name="Rectangle 9224">
            <a:extLst>
              <a:ext uri="{C183D7F6-B498-43B3-948B-1728B52AA6E4}">
                <adec:decorative xmlns:adec="http://schemas.microsoft.com/office/drawing/2017/decorative" val="1"/>
              </a:ext>
            </a:extLst>
          </p:cNvPr>
          <p:cNvSpPr/>
          <p:nvPr/>
        </p:nvSpPr>
        <p:spPr>
          <a:xfrm>
            <a:off x="0" y="0"/>
            <a:ext cx="1218852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373" name="Picture 2"/>
          <p:cNvPicPr/>
          <p:nvPr/>
        </p:nvPicPr>
        <p:blipFill>
          <a:blip r:embed="rId1"/>
          <a:stretch/>
        </p:blipFill>
        <p:spPr>
          <a:xfrm>
            <a:off x="320040" y="379800"/>
            <a:ext cx="5614200" cy="3775320"/>
          </a:xfrm>
          <a:prstGeom prst="rect">
            <a:avLst/>
          </a:prstGeom>
          <a:noFill/>
          <a:ln w="0">
            <a:noFill/>
          </a:ln>
        </p:spPr>
      </p:pic>
      <p:pic>
        <p:nvPicPr>
          <p:cNvPr id="374" name="Picture 4"/>
          <p:cNvPicPr/>
          <p:nvPr/>
        </p:nvPicPr>
        <p:blipFill>
          <a:blip r:embed="rId2"/>
          <a:stretch/>
        </p:blipFill>
        <p:spPr>
          <a:xfrm>
            <a:off x="6254640" y="1186920"/>
            <a:ext cx="5614200" cy="2161080"/>
          </a:xfrm>
          <a:prstGeom prst="rect">
            <a:avLst/>
          </a:prstGeom>
          <a:noFill/>
          <a:ln w="0">
            <a:noFill/>
          </a:ln>
        </p:spPr>
      </p:pic>
      <p:sp>
        <p:nvSpPr>
          <p:cNvPr id="375" name="sketch line">
            <a:extLst>
              <a:ext uri="{C183D7F6-B498-43B3-948B-1728B52AA6E4}">
                <adec:decorative xmlns:adec="http://schemas.microsoft.com/office/drawing/2017/decorative" val="1"/>
              </a:ext>
            </a:extLst>
          </p:cNvPr>
          <p:cNvSpPr/>
          <p:nvPr/>
        </p:nvSpPr>
        <p:spPr>
          <a:xfrm>
            <a:off x="4449960" y="5594400"/>
            <a:ext cx="3291480" cy="18000"/>
          </a:xfrm>
          <a:custGeom>
            <a:avLst/>
            <a:gdLst>
              <a:gd name="textAreaLeft" fmla="*/ 0 w 3291480"/>
              <a:gd name="textAreaRight" fmla="*/ 3291840 w 3291480"/>
              <a:gd name="textAreaTop" fmla="*/ 0 h 18000"/>
              <a:gd name="textAreaBottom" fmla="*/ 18360 h 18000"/>
              <a:gd name="GluePoint1X" fmla="*/ 0 w 3291840"/>
              <a:gd name="GluePoint1Y" fmla="*/ 0 h 18288"/>
              <a:gd name="GluePoint2X" fmla="*/ 658368 w 3291840"/>
              <a:gd name="GluePoint2Y" fmla="*/ 0 h 18288"/>
              <a:gd name="GluePoint3X" fmla="*/ 1283818 w 3291840"/>
              <a:gd name="GluePoint3Y" fmla="*/ 0 h 18288"/>
              <a:gd name="GluePoint4X" fmla="*/ 1909267 w 3291840"/>
              <a:gd name="GluePoint4Y" fmla="*/ 0 h 18288"/>
              <a:gd name="GluePoint5X" fmla="*/ 2633472 w 3291840"/>
              <a:gd name="GluePoint5Y" fmla="*/ 0 h 18288"/>
              <a:gd name="GluePoint6X" fmla="*/ 3291840 w 3291840"/>
              <a:gd name="GluePoint6Y" fmla="*/ 0 h 18288"/>
              <a:gd name="GluePoint7X" fmla="*/ 3291840 w 3291840"/>
              <a:gd name="GluePoint7Y" fmla="*/ 18288 h 18288"/>
              <a:gd name="GluePoint8X" fmla="*/ 2633472 w 3291840"/>
              <a:gd name="GluePoint8Y" fmla="*/ 18288 h 18288"/>
              <a:gd name="GluePoint9X" fmla="*/ 2073859 w 3291840"/>
              <a:gd name="GluePoint9Y" fmla="*/ 18288 h 18288"/>
              <a:gd name="GluePoint10X" fmla="*/ 1448410 w 3291840"/>
              <a:gd name="GluePoint10Y" fmla="*/ 18288 h 18288"/>
              <a:gd name="GluePoint11X" fmla="*/ 822960 w 3291840"/>
              <a:gd name="GluePoint11Y" fmla="*/ 18288 h 18288"/>
              <a:gd name="GluePoint12X" fmla="*/ 0 w 3291840"/>
              <a:gd name="GluePoint12Y" fmla="*/ 18288 h 18288"/>
              <a:gd name="GluePoint13X" fmla="*/ 0 w 3291840"/>
              <a:gd name="GluePoint13Y" fmla="*/ 0 h 1828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Lst>
            <a:rect l="textAreaLeft" t="textAreaTop" r="textAreaRight" b="textAreaBottom"/>
            <a:pathLst>
              <a:path fill="none" w="3291840" h="18288">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stroke="0" w="3291840" h="18288">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cap="rnd" w="41400">
            <a:solidFill>
              <a:schemeClr val="accent2"/>
            </a:solidFill>
            <a:round/>
          </a:ln>
        </p:spPr>
        <p:style>
          <a:lnRef idx="0"/>
          <a:fillRef idx="0"/>
          <a:effectRef idx="0"/>
          <a:fontRef idx="minor"/>
        </p:style>
        <p:txBody>
          <a:bodyPr lIns="90000" tIns="-26640" rIns="90000" bIns="-26640" anchor="ctr">
            <a:noAutofit/>
          </a:bodyPr>
          <a:p>
            <a:endParaRPr lang="en-US" sz="1800" b="0" u="none" strike="noStrike">
              <a:solidFill>
                <a:schemeClr val="lt1"/>
              </a:solidFill>
              <a:effectLst/>
              <a:uFillTx/>
              <a:latin typeface="Calibri"/>
            </a:endParaRPr>
          </a:p>
        </p:txBody>
      </p:sp>
      <p:sp>
        <p:nvSpPr>
          <p:cNvPr id="376" name="PlaceHolder 1"/>
          <p:cNvSpPr>
            <a:spLocks noGrp="1"/>
          </p:cNvSpPr>
          <p:nvPr>
            <p:ph type="ftr" idx="47"/>
          </p:nvPr>
        </p:nvSpPr>
        <p:spPr>
          <a:xfrm>
            <a:off x="4038480" y="6356520"/>
            <a:ext cx="4114440" cy="364680"/>
          </a:xfrm>
          <a:prstGeom prst="rect">
            <a:avLst/>
          </a:prstGeom>
          <a:noFill/>
          <a:ln w="0">
            <a:noFill/>
          </a:ln>
        </p:spPr>
        <p:txBody>
          <a:bodyPr lIns="91440" tIns="45720" rIns="91440" bIns="45720" anchor="ctr">
            <a:normAutofit/>
          </a:bodyPr>
          <a:lstStyle>
            <a:lvl1pPr indent="0" algn="ctr" defTabSz="914400">
              <a:lnSpc>
                <a:spcPct val="90000"/>
              </a:lnSpc>
              <a:spcAft>
                <a:spcPts val="601"/>
              </a:spcAft>
              <a:buNone/>
              <a:defRPr lang="en-US" sz="900" b="0" u="none" strike="noStrike">
                <a:solidFill>
                  <a:schemeClr val="dk1">
                    <a:tint val="75000"/>
                  </a:schemeClr>
                </a:solidFill>
                <a:effectLst/>
                <a:uFillTx/>
                <a:latin typeface="Calibri"/>
              </a:defRPr>
            </a:lvl1pPr>
          </a:lstStyle>
          <a:p>
            <a:pPr indent="0" algn="ctr" defTabSz="914400">
              <a:lnSpc>
                <a:spcPct val="90000"/>
              </a:lnSpc>
              <a:spcAft>
                <a:spcPts val="601"/>
              </a:spcAft>
              <a:buNone/>
            </a:pPr>
            <a:r>
              <a:rPr lang="en-US" sz="900" b="0" u="none" strike="noStrike">
                <a:solidFill>
                  <a:schemeClr val="dk1">
                    <a:tint val="75000"/>
                  </a:schemeClr>
                </a:solidFill>
                <a:effectLst/>
                <a:uFillTx/>
                <a:latin typeface="Calibri"/>
              </a:rPr>
              <a:t>la financiarisation de l'immobilier Paris la Défense Bernard Roth 31 mars 2023</a:t>
            </a:r>
            <a:endParaRPr lang="fr-FR" sz="900" b="0" u="none" strike="noStrike">
              <a:solidFill>
                <a:srgbClr val="000000"/>
              </a:solidFill>
              <a:effectLst/>
              <a:uFillTx/>
              <a:latin typeface="Times New Roman"/>
            </a:endParaRPr>
          </a:p>
        </p:txBody>
      </p:sp>
      <p:sp>
        <p:nvSpPr>
          <p:cNvPr id="377" name="PlaceHolder 2"/>
          <p:cNvSpPr>
            <a:spLocks noGrp="1"/>
          </p:cNvSpPr>
          <p:nvPr>
            <p:ph type="sldNum" idx="48"/>
          </p:nvPr>
        </p:nvSpPr>
        <p:spPr>
          <a:xfrm>
            <a:off x="8610480" y="6356520"/>
            <a:ext cx="2742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200" b="0" u="none" strike="noStrike">
                <a:solidFill>
                  <a:schemeClr val="dk1">
                    <a:tint val="75000"/>
                  </a:schemeClr>
                </a:solidFill>
                <a:effectLst/>
                <a:uFillTx/>
                <a:latin typeface="Calibri"/>
              </a:defRPr>
            </a:lvl1pPr>
          </a:lstStyle>
          <a:p>
            <a:pPr indent="0" algn="r" defTabSz="914400">
              <a:lnSpc>
                <a:spcPct val="100000"/>
              </a:lnSpc>
              <a:spcAft>
                <a:spcPts val="601"/>
              </a:spcAft>
              <a:buNone/>
            </a:pPr>
            <a:fld id="{E8A1E0F7-6EF5-44DD-A4C1-AA2C8D9CA2C8}" type="slidenum">
              <a:rPr lang="en-US" sz="1200" b="0" u="none" strike="noStrike">
                <a:solidFill>
                  <a:schemeClr val="dk1">
                    <a:tint val="75000"/>
                  </a:schemeClr>
                </a:solidFill>
                <a:effectLst/>
                <a:uFillTx/>
                <a:latin typeface="Calibri"/>
              </a:rPr>
              <a:t>&lt;numéro&gt;</a:t>
            </a:fld>
            <a:endParaRPr lang="fr-FR" sz="1200" b="0" u="none" strike="noStrik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
          <p:cNvSpPr>
            <a:spLocks noGrp="1"/>
          </p:cNvSpPr>
          <p:nvPr>
            <p:ph type="title"/>
          </p:nvPr>
        </p:nvSpPr>
        <p:spPr>
          <a:xfrm>
            <a:off x="838080" y="-76320"/>
            <a:ext cx="10515240" cy="114264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Règles prudentielles</a:t>
            </a:r>
            <a:endParaRPr lang="en-US" sz="4400" b="0" u="none" strike="noStrike">
              <a:solidFill>
                <a:schemeClr val="dk1"/>
              </a:solidFill>
              <a:effectLst/>
              <a:uFillTx/>
              <a:latin typeface="Calibri Light"/>
            </a:endParaRPr>
          </a:p>
        </p:txBody>
      </p:sp>
      <p:pic>
        <p:nvPicPr>
          <p:cNvPr id="379" name="Picture 2" descr="bale3"/>
          <p:cNvPicPr/>
          <p:nvPr/>
        </p:nvPicPr>
        <p:blipFill>
          <a:blip r:embed="rId1"/>
          <a:stretch/>
        </p:blipFill>
        <p:spPr>
          <a:xfrm>
            <a:off x="2399400" y="1066680"/>
            <a:ext cx="7070760" cy="51094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C4C141D-AE30-4D9F-A9EF-F4FF54BB55A3}" type="slidenum">
              <a:t>133</a:t>
            </a:fld>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381" name="Picture 2"/>
          <p:cNvPicPr/>
          <p:nvPr/>
        </p:nvPicPr>
        <p:blipFill>
          <a:blip r:embed="rId1"/>
          <a:stretch/>
        </p:blipFill>
        <p:spPr>
          <a:xfrm>
            <a:off x="389160" y="60480"/>
            <a:ext cx="11196720" cy="62953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15707D2-904D-411B-9D62-F403C172F8FA}" type="slidenum">
              <a:t>134</a:t>
            </a:fld>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Les taux bancaires </a:t>
            </a:r>
            <a:endParaRPr lang="en-US" sz="4400" b="0" u="none" strike="noStrike">
              <a:solidFill>
                <a:schemeClr val="dk1"/>
              </a:solidFill>
              <a:effectLst/>
              <a:uFillTx/>
              <a:latin typeface="Calibri Light"/>
            </a:endParaRPr>
          </a:p>
        </p:txBody>
      </p:sp>
      <p:pic>
        <p:nvPicPr>
          <p:cNvPr id="383" name="Espace réservé du contenu 5"/>
          <p:cNvPicPr/>
          <p:nvPr/>
        </p:nvPicPr>
        <p:blipFill>
          <a:blip r:embed="rId1"/>
          <a:stretch/>
        </p:blipFill>
        <p:spPr>
          <a:xfrm>
            <a:off x="2256480" y="1825560"/>
            <a:ext cx="767844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B7DC534-79B0-4D21-9C55-8EAEEEBA54D4}" type="slidenum">
              <a:t>135</a:t>
            </a:fld>
          </a:p>
        </p:txBody>
      </p:sp>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PlaceHolder 1"/>
          <p:cNvSpPr>
            <a:spLocks noGrp="1"/>
          </p:cNvSpPr>
          <p:nvPr>
            <p:ph type="title"/>
          </p:nvPr>
        </p:nvSpPr>
        <p:spPr>
          <a:xfrm>
            <a:off x="986400" y="-164160"/>
            <a:ext cx="10515240" cy="948600"/>
          </a:xfrm>
          <a:prstGeom prst="rect">
            <a:avLst/>
          </a:prstGeom>
          <a:noFill/>
          <a:ln w="0">
            <a:noFill/>
          </a:ln>
        </p:spPr>
        <p:txBody>
          <a:bodyPr lIns="91440" tIns="45720" rIns="91440" bIns="45720" anchor="ctr">
            <a:noAutofit/>
          </a:bodyPr>
          <a:p>
            <a:pPr indent="0" algn="ctr" defTabSz="914400">
              <a:lnSpc>
                <a:spcPct val="90000"/>
              </a:lnSpc>
              <a:buNone/>
            </a:pPr>
            <a:r>
              <a:rPr lang="fr-FR" sz="4400" b="0" u="none" strike="noStrike">
                <a:solidFill>
                  <a:schemeClr val="lt1"/>
                </a:solidFill>
                <a:effectLst/>
                <a:uFillTx/>
                <a:latin typeface="Calibri Light"/>
              </a:rPr>
              <a:t> </a:t>
            </a:r>
            <a:r>
              <a:rPr lang="fr-FR" sz="4400" b="0" u="none" strike="noStrike">
                <a:solidFill>
                  <a:schemeClr val="lt1"/>
                </a:solidFill>
                <a:effectLst/>
                <a:uFillTx/>
                <a:latin typeface="Bahnschrift"/>
              </a:rPr>
              <a:t>Jeu des taux</a:t>
            </a:r>
            <a:endParaRPr lang="en-US" sz="4400" b="0" u="none" strike="noStrike">
              <a:solidFill>
                <a:schemeClr val="dk1"/>
              </a:solidFill>
              <a:effectLst/>
              <a:uFillTx/>
              <a:latin typeface="Calibri Light"/>
            </a:endParaRPr>
          </a:p>
        </p:txBody>
      </p:sp>
      <p:pic>
        <p:nvPicPr>
          <p:cNvPr id="385" name="Picture 4" descr="Les différents types de taux d'intérêt - Crédit Agricole e-immobilier ..."/>
          <p:cNvPicPr/>
          <p:nvPr/>
        </p:nvPicPr>
        <p:blipFill>
          <a:blip r:embed="rId1"/>
          <a:stretch/>
        </p:blipFill>
        <p:spPr>
          <a:xfrm>
            <a:off x="1905840" y="924840"/>
            <a:ext cx="8903520" cy="5007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4AF1E505-03D7-4D1C-8A84-000DE065CB32}" type="slidenum">
              <a:t>136</a:t>
            </a:fld>
          </a:p>
        </p:txBody>
      </p:sp>
    </p:spTree>
  </p:cSld>
  <mc:AlternateContent>
    <mc:Choice Requires="p14">
      <p:transition spd="slow" p14:dur="20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title"/>
          </p:nvPr>
        </p:nvSpPr>
        <p:spPr>
          <a:xfrm>
            <a:off x="5682240" y="626400"/>
            <a:ext cx="4114440" cy="4674600"/>
          </a:xfrm>
          <a:prstGeom prst="rect">
            <a:avLst/>
          </a:prstGeom>
          <a:noFill/>
          <a:ln w="0">
            <a:noFill/>
          </a:ln>
        </p:spPr>
        <p:txBody>
          <a:bodyPr lIns="91440" tIns="45720" rIns="91440" bIns="45720" anchor="ctr">
            <a:noAutofit/>
          </a:bodyPr>
          <a:p>
            <a:pPr indent="0" algn="l" defTabSz="914400">
              <a:lnSpc>
                <a:spcPct val="90000"/>
              </a:lnSpc>
              <a:buNone/>
            </a:pPr>
            <a:r>
              <a:rPr lang="fr-FR" sz="4400" b="1" u="none" strike="noStrike">
                <a:solidFill>
                  <a:schemeClr val="lt1"/>
                </a:solidFill>
                <a:effectLst/>
                <a:uFillTx/>
                <a:latin typeface="Bahnschrift"/>
              </a:rPr>
              <a:t>Enjeu des taux </a:t>
            </a:r>
            <a:endParaRPr lang="en-US" sz="4400" b="0" u="none" strike="noStrike">
              <a:solidFill>
                <a:schemeClr val="dk1"/>
              </a:solidFill>
              <a:effectLst/>
              <a:uFillTx/>
              <a:latin typeface="Calibri Light"/>
            </a:endParaRPr>
          </a:p>
        </p:txBody>
      </p:sp>
      <p:pic>
        <p:nvPicPr>
          <p:cNvPr id="387" name="Picture 6" descr="Les déterminants du taux d'intérêt - Matchbanker"/>
          <p:cNvPicPr/>
          <p:nvPr/>
        </p:nvPicPr>
        <p:blipFill>
          <a:blip r:embed="rId1"/>
          <a:stretch/>
        </p:blipFill>
        <p:spPr>
          <a:xfrm>
            <a:off x="100800" y="105120"/>
            <a:ext cx="3317040" cy="66470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ACBADF3-0A6A-42BB-BA68-939143F1B7C7}" type="slidenum">
              <a:t>137</a:t>
            </a:fld>
          </a:p>
        </p:txBody>
      </p:sp>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title"/>
          </p:nvPr>
        </p:nvSpPr>
        <p:spPr>
          <a:xfrm>
            <a:off x="838080" y="136440"/>
            <a:ext cx="10515240" cy="109332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Maturité des taux </a:t>
            </a:r>
            <a:endParaRPr lang="en-US" sz="4400" b="0" u="none" strike="noStrike">
              <a:solidFill>
                <a:schemeClr val="dk1"/>
              </a:solidFill>
              <a:effectLst/>
              <a:uFillTx/>
              <a:latin typeface="Calibri Light"/>
            </a:endParaRPr>
          </a:p>
        </p:txBody>
      </p:sp>
      <p:pic>
        <p:nvPicPr>
          <p:cNvPr id="389" name="Espace réservé du contenu 5"/>
          <p:cNvPicPr/>
          <p:nvPr/>
        </p:nvPicPr>
        <p:blipFill>
          <a:blip r:embed="rId1"/>
          <a:stretch/>
        </p:blipFill>
        <p:spPr>
          <a:xfrm>
            <a:off x="1447920" y="1825560"/>
            <a:ext cx="929628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B8C4711-563B-4674-A196-4D13BE63DD5F}" type="slidenum">
              <a:t>138</a:t>
            </a:fld>
          </a:p>
        </p:txBody>
      </p:sp>
    </p:spTree>
  </p:cSld>
  <mc:AlternateContent>
    <mc:Choice Requires="p14">
      <p:transition spd="slow" p14:dur="2000"/>
    </mc:Choice>
    <mc:Fallback>
      <p:transition spd="slow"/>
    </mc:Fallback>
  </mc:AlternateContent>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838080" y="0"/>
            <a:ext cx="10515240" cy="924840"/>
          </a:xfrm>
          <a:prstGeom prst="rect">
            <a:avLst/>
          </a:prstGeom>
          <a:noFill/>
          <a:ln w="0">
            <a:noFill/>
          </a:ln>
        </p:spPr>
        <p:txBody>
          <a:bodyPr lIns="91440" tIns="45720" rIns="91440" bIns="45720" anchor="ctr">
            <a:normAutofit/>
          </a:bodyPr>
          <a:p>
            <a:pPr indent="0" algn="ctr" defTabSz="914400">
              <a:lnSpc>
                <a:spcPct val="90000"/>
              </a:lnSpc>
              <a:buNone/>
            </a:pPr>
            <a:r>
              <a:rPr lang="fr-FR" sz="3600" b="0" u="none" strike="noStrike">
                <a:solidFill>
                  <a:schemeClr val="lt1"/>
                </a:solidFill>
                <a:effectLst/>
                <a:uFillTx/>
                <a:latin typeface="Bahnschrift"/>
              </a:rPr>
              <a:t>TAUX LONGS &gt; de 7 ans </a:t>
            </a:r>
            <a:endParaRPr lang="en-US" sz="3600" b="0" u="none" strike="noStrike">
              <a:solidFill>
                <a:schemeClr val="dk1"/>
              </a:solidFill>
              <a:effectLst/>
              <a:uFillTx/>
              <a:latin typeface="Calibri Light"/>
            </a:endParaRPr>
          </a:p>
        </p:txBody>
      </p:sp>
      <p:sp>
        <p:nvSpPr>
          <p:cNvPr id="391" name="PlaceHolder 2"/>
          <p:cNvSpPr>
            <a:spLocks noGrp="1"/>
          </p:cNvSpPr>
          <p:nvPr>
            <p:ph/>
          </p:nvPr>
        </p:nvSpPr>
        <p:spPr>
          <a:xfrm>
            <a:off x="838080" y="1055880"/>
            <a:ext cx="10515240" cy="5120640"/>
          </a:xfrm>
          <a:prstGeom prst="rect">
            <a:avLst/>
          </a:prstGeom>
          <a:noFill/>
          <a:ln w="0">
            <a:noFill/>
          </a:ln>
        </p:spPr>
        <p:txBody>
          <a:bodyPr lIns="91440" tIns="45720" rIns="91440" bIns="45720" anchor="t">
            <a:normAutofit/>
          </a:bodyPr>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a:t>
            </a:r>
            <a:r>
              <a:rPr lang="fr-FR" sz="2800" b="0" u="none" strike="noStrike">
                <a:solidFill>
                  <a:schemeClr val="dk1"/>
                </a:solidFill>
                <a:effectLst/>
                <a:uFillTx/>
                <a:latin typeface="Bahnschrift"/>
              </a:rPr>
              <a:t>La référence </a:t>
            </a:r>
            <a:r>
              <a:rPr lang="fr-FR" sz="2800" b="0" u="none" strike="noStrike">
                <a:solidFill>
                  <a:schemeClr val="lt1"/>
                </a:solidFill>
                <a:effectLst/>
                <a:uFillTx/>
                <a:latin typeface="Bahnschrift"/>
              </a:rPr>
              <a:t>= l’obligation d’Etat OAT à échéance 10 ans.</a:t>
            </a:r>
            <a:endParaRPr lang="en-US" sz="2800" b="0" u="none" strike="noStrike">
              <a:solidFill>
                <a:schemeClr val="dk1"/>
              </a:solidFill>
              <a:effectLst/>
              <a:uFillTx/>
              <a:latin typeface="Calibri"/>
            </a:endParaRPr>
          </a:p>
          <a:p>
            <a:pPr marL="4320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Les taux longs sont la rémunération des placements dits «sans risque» sur le moyen et long terme.</a:t>
            </a:r>
            <a:endParaRPr lang="en-US" sz="2400" b="0" u="none" strike="noStrike">
              <a:solidFill>
                <a:schemeClr val="dk1"/>
              </a:solidFill>
              <a:effectLst/>
              <a:uFillTx/>
              <a:latin typeface="Calibri"/>
            </a:endParaRPr>
          </a:p>
          <a:p>
            <a:pPr marL="4320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0,30% en début 2022</a:t>
            </a:r>
            <a:endParaRPr lang="en-US" sz="2400" b="0" u="none" strike="noStrike">
              <a:solidFill>
                <a:schemeClr val="dk1"/>
              </a:solidFill>
              <a:effectLst/>
              <a:uFillTx/>
              <a:latin typeface="Calibri"/>
            </a:endParaRPr>
          </a:p>
          <a:p>
            <a:pPr marL="4320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 3% fin octobre 2022.</a:t>
            </a: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Quels sont </a:t>
            </a:r>
            <a:r>
              <a:rPr lang="fr-FR" sz="2800" b="0" u="none" strike="noStrike">
                <a:solidFill>
                  <a:schemeClr val="dk1"/>
                </a:solidFill>
                <a:effectLst/>
                <a:uFillTx/>
                <a:latin typeface="Bahnschrift"/>
              </a:rPr>
              <a:t>les impacts </a:t>
            </a:r>
            <a:r>
              <a:rPr lang="fr-FR" sz="2800" b="0" u="none" strike="noStrike">
                <a:solidFill>
                  <a:schemeClr val="lt1"/>
                </a:solidFill>
                <a:effectLst/>
                <a:uFillTx/>
                <a:latin typeface="Bahnschrift"/>
              </a:rPr>
              <a:t>des taux longs ?</a:t>
            </a:r>
            <a:endParaRPr lang="en-US" sz="2800" b="0" u="none" strike="noStrike">
              <a:solidFill>
                <a:schemeClr val="dk1"/>
              </a:solidFill>
              <a:effectLst/>
              <a:uFillTx/>
              <a:latin typeface="Calibri"/>
            </a:endParaRPr>
          </a:p>
          <a:p>
            <a:pPr marL="4320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influencent les crédits immobiliers long terme à taux fixe.</a:t>
            </a:r>
            <a:endParaRPr lang="en-US" sz="2400" b="0" u="none" strike="noStrike">
              <a:solidFill>
                <a:schemeClr val="dk1"/>
              </a:solidFill>
              <a:effectLst/>
              <a:uFillTx/>
              <a:latin typeface="Calibri"/>
            </a:endParaRPr>
          </a:p>
          <a:p>
            <a:pPr marL="4320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la hausse des taux longs renforce les rendements proposés notamment par les entreprises sur le marché obligataire et dévalue les précédents</a:t>
            </a: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D0B482D0-50C2-4724-852D-E6ECC1021C27}" type="slidenum">
              <a:t>139</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37" name="Rectangle 4102">
            <a:extLst>
              <a:ext uri="{C183D7F6-B498-43B3-948B-1728B52AA6E4}">
                <adec:decorative xmlns:adec="http://schemas.microsoft.com/office/drawing/2017/decorative" val="1"/>
              </a:ext>
            </a:extLst>
          </p:cNvPr>
          <p:cNvSpPr/>
          <p:nvPr/>
        </p:nvSpPr>
        <p:spPr>
          <a:xfrm>
            <a:off x="0" y="0"/>
            <a:ext cx="1219176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38" name="Freeform: Shape 4104">
            <a:extLst>
              <a:ext uri="{C183D7F6-B498-43B3-948B-1728B52AA6E4}">
                <adec:decorative xmlns:adec="http://schemas.microsoft.com/office/drawing/2017/decorative" val="1"/>
              </a:ext>
            </a:extLst>
          </p:cNvPr>
          <p:cNvSpPr/>
          <p:nvPr/>
        </p:nvSpPr>
        <p:spPr>
          <a:xfrm>
            <a:off x="0" y="0"/>
            <a:ext cx="11269080" cy="2008440"/>
          </a:xfrm>
          <a:custGeom>
            <a:avLst/>
            <a:gdLst>
              <a:gd name="textAreaLeft" fmla="*/ 0 w 11269080"/>
              <a:gd name="textAreaRight" fmla="*/ 11269440 w 11269080"/>
              <a:gd name="textAreaTop" fmla="*/ 0 h 2008440"/>
              <a:gd name="textAreaBottom" fmla="*/ 2008800 h 2008440"/>
              <a:gd name="GluePoint1X" fmla="*/ 0 w 11269336"/>
              <a:gd name="GluePoint1Y" fmla="*/ 0 h 2323145"/>
              <a:gd name="GluePoint2X" fmla="*/ 11269336 w 11269336"/>
              <a:gd name="GluePoint2Y" fmla="*/ 0 h 2323145"/>
              <a:gd name="GluePoint3X" fmla="*/ 11268645 w 11269336"/>
              <a:gd name="GluePoint3Y" fmla="*/ 511 h 2323145"/>
              <a:gd name="GluePoint4X" fmla="*/ 11230739 w 11269336"/>
              <a:gd name="GluePoint4Y" fmla="*/ 37096 h 2323145"/>
              <a:gd name="GluePoint5X" fmla="*/ 11082485 w 11269336"/>
              <a:gd name="GluePoint5Y" fmla="*/ 78590 h 2323145"/>
              <a:gd name="GluePoint6X" fmla="*/ 11031776 w 11269336"/>
              <a:gd name="GluePoint6Y" fmla="*/ 79197 h 2323145"/>
              <a:gd name="GluePoint7X" fmla="*/ 10995894 w 11269336"/>
              <a:gd name="GluePoint7Y" fmla="*/ 83459 h 2323145"/>
              <a:gd name="GluePoint8X" fmla="*/ 10861177 w 11269336"/>
              <a:gd name="GluePoint8Y" fmla="*/ 147419 h 2323145"/>
              <a:gd name="GluePoint9X" fmla="*/ 10782732 w 11269336"/>
              <a:gd name="GluePoint9Y" fmla="*/ 135645 h 2323145"/>
              <a:gd name="GluePoint10X" fmla="*/ 10660773 w 11269336"/>
              <a:gd name="GluePoint10Y" fmla="*/ 179312 h 2323145"/>
              <a:gd name="GluePoint11X" fmla="*/ 10564442 w 11269336"/>
              <a:gd name="GluePoint11Y" fmla="*/ 160738 h 2323145"/>
              <a:gd name="GluePoint12X" fmla="*/ 10490200 w 11269336"/>
              <a:gd name="GluePoint12Y" fmla="*/ 183533 h 2323145"/>
              <a:gd name="GluePoint13X" fmla="*/ 10271351 w 11269336"/>
              <a:gd name="GluePoint13Y" fmla="*/ 243104 h 2323145"/>
              <a:gd name="GluePoint14X" fmla="*/ 10061033 w 11269336"/>
              <a:gd name="GluePoint14Y" fmla="*/ 364937 h 2323145"/>
              <a:gd name="GluePoint15X" fmla="*/ 9921770 w 11269336"/>
              <a:gd name="GluePoint15Y" fmla="*/ 406154 h 2323145"/>
              <a:gd name="GluePoint16X" fmla="*/ 9858388 w 11269336"/>
              <a:gd name="GluePoint16Y" fmla="*/ 439489 h 2323145"/>
              <a:gd name="GluePoint17X" fmla="*/ 9811914 w 11269336"/>
              <a:gd name="GluePoint17Y" fmla="*/ 449865 h 2323145"/>
              <a:gd name="GluePoint18X" fmla="*/ 9784394 w 11269336"/>
              <a:gd name="GluePoint18Y" fmla="*/ 457816 h 2323145"/>
              <a:gd name="GluePoint19X" fmla="*/ 9656836 w 11269336"/>
              <a:gd name="GluePoint19Y" fmla="*/ 469967 h 2323145"/>
              <a:gd name="GluePoint20X" fmla="*/ 9561575 w 11269336"/>
              <a:gd name="GluePoint20Y" fmla="*/ 559978 h 2323145"/>
              <a:gd name="GluePoint21X" fmla="*/ 9162278 w 11269336"/>
              <a:gd name="GluePoint21Y" fmla="*/ 704724 h 2323145"/>
              <a:gd name="GluePoint22X" fmla="*/ 9062863 w 11269336"/>
              <a:gd name="GluePoint22Y" fmla="*/ 754656 h 2323145"/>
              <a:gd name="GluePoint23X" fmla="*/ 8914746 w 11269336"/>
              <a:gd name="GluePoint23Y" fmla="*/ 826428 h 2323145"/>
              <a:gd name="GluePoint24X" fmla="*/ 8917778 w 11269336"/>
              <a:gd name="GluePoint24Y" fmla="*/ 835198 h 2323145"/>
              <a:gd name="GluePoint25X" fmla="*/ 8905560 w 11269336"/>
              <a:gd name="GluePoint25Y" fmla="*/ 838358 h 2323145"/>
              <a:gd name="GluePoint26X" fmla="*/ 8897564 w 11269336"/>
              <a:gd name="GluePoint26Y" fmla="*/ 834287 h 2323145"/>
              <a:gd name="GluePoint27X" fmla="*/ 8878040 w 11269336"/>
              <a:gd name="GluePoint27Y" fmla="*/ 844150 h 2323145"/>
              <a:gd name="GluePoint28X" fmla="*/ 8795998 w 11269336"/>
              <a:gd name="GluePoint28Y" fmla="*/ 863337 h 2323145"/>
              <a:gd name="GluePoint29X" fmla="*/ 8776970 w 11269336"/>
              <a:gd name="GluePoint29Y" fmla="*/ 885177 h 2323145"/>
              <a:gd name="GluePoint30X" fmla="*/ 8755719 w 11269336"/>
              <a:gd name="GluePoint30Y" fmla="*/ 889754 h 2323145"/>
              <a:gd name="GluePoint31X" fmla="*/ 8743257 w 11269336"/>
              <a:gd name="GluePoint31Y" fmla="*/ 904723 h 2323145"/>
              <a:gd name="GluePoint32X" fmla="*/ 8721366 w 11269336"/>
              <a:gd name="GluePoint32Y" fmla="*/ 904711 h 2323145"/>
              <a:gd name="GluePoint33X" fmla="*/ 8678353 w 11269336"/>
              <a:gd name="GluePoint33Y" fmla="*/ 926318 h 2323145"/>
              <a:gd name="GluePoint34X" fmla="*/ 8636849 w 11269336"/>
              <a:gd name="GluePoint34Y" fmla="*/ 937900 h 2323145"/>
              <a:gd name="GluePoint35X" fmla="*/ 8620213 w 11269336"/>
              <a:gd name="GluePoint35Y" fmla="*/ 943068 h 2323145"/>
              <a:gd name="GluePoint36X" fmla="*/ 8612581 w 11269336"/>
              <a:gd name="GluePoint36Y" fmla="*/ 952695 h 2323145"/>
              <a:gd name="GluePoint37X" fmla="*/ 8589038 w 11269336"/>
              <a:gd name="GluePoint37Y" fmla="*/ 963892 h 2323145"/>
              <a:gd name="GluePoint38X" fmla="*/ 8579950 w 11269336"/>
              <a:gd name="GluePoint38Y" fmla="*/ 960899 h 2323145"/>
              <a:gd name="GluePoint39X" fmla="*/ 8579319 w 11269336"/>
              <a:gd name="GluePoint39Y" fmla="*/ 965630 h 2323145"/>
              <a:gd name="GluePoint40X" fmla="*/ 8547429 w 11269336"/>
              <a:gd name="GluePoint40Y" fmla="*/ 984506 h 2323145"/>
              <a:gd name="GluePoint41X" fmla="*/ 8478704 w 11269336"/>
              <a:gd name="GluePoint41Y" fmla="*/ 1025490 h 2323145"/>
              <a:gd name="GluePoint42X" fmla="*/ 8461421 w 11269336"/>
              <a:gd name="GluePoint42Y" fmla="*/ 1035512 h 2323145"/>
              <a:gd name="GluePoint43X" fmla="*/ 8445003 w 11269336"/>
              <a:gd name="GluePoint43Y" fmla="*/ 1036851 h 2323145"/>
              <a:gd name="GluePoint44X" fmla="*/ 8357350 w 11269336"/>
              <a:gd name="GluePoint44Y" fmla="*/ 1060213 h 2323145"/>
              <a:gd name="GluePoint45X" fmla="*/ 8335565 w 11269336"/>
              <a:gd name="GluePoint45Y" fmla="*/ 1061151 h 2323145"/>
              <a:gd name="GluePoint46X" fmla="*/ 8325267 w 11269336"/>
              <a:gd name="GluePoint46Y" fmla="*/ 1055919 h 2323145"/>
              <a:gd name="GluePoint47X" fmla="*/ 8293586 w 11269336"/>
              <a:gd name="GluePoint47Y" fmla="*/ 1076144 h 2323145"/>
              <a:gd name="GluePoint48X" fmla="*/ 8242405 w 11269336"/>
              <a:gd name="GluePoint48Y" fmla="*/ 1095960 h 2323145"/>
              <a:gd name="GluePoint49X" fmla="*/ 8197391 w 11269336"/>
              <a:gd name="GluePoint49Y" fmla="*/ 1107746 h 2323145"/>
              <a:gd name="GluePoint50X" fmla="*/ 8081474 w 11269336"/>
              <a:gd name="GluePoint50Y" fmla="*/ 1130125 h 2323145"/>
              <a:gd name="GluePoint51X" fmla="*/ 8053585 w 11269336"/>
              <a:gd name="GluePoint51Y" fmla="*/ 1129169 h 2323145"/>
              <a:gd name="GluePoint52X" fmla="*/ 8038422 w 11269336"/>
              <a:gd name="GluePoint52Y" fmla="*/ 1119092 h 2323145"/>
              <a:gd name="GluePoint53X" fmla="*/ 8029450 w 11269336"/>
              <a:gd name="GluePoint53Y" fmla="*/ 1125592 h 2323145"/>
              <a:gd name="GluePoint54X" fmla="*/ 7959552 w 11269336"/>
              <a:gd name="GluePoint54Y" fmla="*/ 1140188 h 2323145"/>
              <a:gd name="GluePoint55X" fmla="*/ 7914188 w 11269336"/>
              <a:gd name="GluePoint55Y" fmla="*/ 1150862 h 2323145"/>
              <a:gd name="GluePoint56X" fmla="*/ 7914918 w 11269336"/>
              <a:gd name="GluePoint56Y" fmla="*/ 1168758 h 2323145"/>
              <a:gd name="GluePoint57X" fmla="*/ 7875510 w 11269336"/>
              <a:gd name="GluePoint57Y" fmla="*/ 1183153 h 2323145"/>
              <a:gd name="GluePoint58X" fmla="*/ 7829932 w 11269336"/>
              <a:gd name="GluePoint58Y" fmla="*/ 1180782 h 2323145"/>
              <a:gd name="GluePoint59X" fmla="*/ 7779182 w 11269336"/>
              <a:gd name="GluePoint59Y" fmla="*/ 1192665 h 2323145"/>
              <a:gd name="GluePoint60X" fmla="*/ 7748774 w 11269336"/>
              <a:gd name="GluePoint60Y" fmla="*/ 1199586 h 2323145"/>
              <a:gd name="GluePoint61X" fmla="*/ 7671846 w 11269336"/>
              <a:gd name="GluePoint61Y" fmla="*/ 1231966 h 2323145"/>
              <a:gd name="GluePoint62X" fmla="*/ 7554146 w 11269336"/>
              <a:gd name="GluePoint62Y" fmla="*/ 1319748 h 2323145"/>
              <a:gd name="GluePoint63X" fmla="*/ 7515052 w 11269336"/>
              <a:gd name="GluePoint63Y" fmla="*/ 1336718 h 2323145"/>
              <a:gd name="GluePoint64X" fmla="*/ 7507193 w 11269336"/>
              <a:gd name="GluePoint64Y" fmla="*/ 1334617 h 2323145"/>
              <a:gd name="GluePoint65X" fmla="*/ 7461694 w 11269336"/>
              <a:gd name="GluePoint65Y" fmla="*/ 1375866 h 2323145"/>
              <a:gd name="GluePoint66X" fmla="*/ 7377571 w 11269336"/>
              <a:gd name="GluePoint66Y" fmla="*/ 1400128 h 2323145"/>
              <a:gd name="GluePoint67X" fmla="*/ 7311261 w 11269336"/>
              <a:gd name="GluePoint67Y" fmla="*/ 1412652 h 2323145"/>
              <a:gd name="GluePoint68X" fmla="*/ 7275307 w 11269336"/>
              <a:gd name="GluePoint68Y" fmla="*/ 1422171 h 2323145"/>
              <a:gd name="GluePoint69X" fmla="*/ 7247783 w 11269336"/>
              <a:gd name="GluePoint69Y" fmla="*/ 1426330 h 2323145"/>
              <a:gd name="GluePoint70X" fmla="*/ 7185047 w 11269336"/>
              <a:gd name="GluePoint70Y" fmla="*/ 1451812 h 2323145"/>
              <a:gd name="GluePoint71X" fmla="*/ 7084117 w 11269336"/>
              <a:gd name="GluePoint71Y" fmla="*/ 1500281 h 2323145"/>
              <a:gd name="GluePoint72X" fmla="*/ 7062011 w 11269336"/>
              <a:gd name="GluePoint72Y" fmla="*/ 1509183 h 2323145"/>
              <a:gd name="GluePoint73X" fmla="*/ 7040555 w 11269336"/>
              <a:gd name="GluePoint73Y" fmla="*/ 1511207 h 2323145"/>
              <a:gd name="GluePoint74X" fmla="*/ 7033438 w 11269336"/>
              <a:gd name="GluePoint74Y" fmla="*/ 1506772 h 2323145"/>
              <a:gd name="GluePoint75X" fmla="*/ 7020886 w 11269336"/>
              <a:gd name="GluePoint75Y" fmla="*/ 1510764 h 2323145"/>
              <a:gd name="GluePoint76X" fmla="*/ 7017033 w 11269336"/>
              <a:gd name="GluePoint76Y" fmla="*/ 1510650 h 2323145"/>
              <a:gd name="GluePoint77X" fmla="*/ 6995460 w 11269336"/>
              <a:gd name="GluePoint77Y" fmla="*/ 1511173 h 2323145"/>
              <a:gd name="GluePoint78X" fmla="*/ 6962144 w 11269336"/>
              <a:gd name="GluePoint78Y" fmla="*/ 1541508 h 2323145"/>
              <a:gd name="GluePoint79X" fmla="*/ 6910674 w 11269336"/>
              <a:gd name="GluePoint79Y" fmla="*/ 1554793 h 2323145"/>
              <a:gd name="GluePoint80X" fmla="*/ 6732152 w 11269336"/>
              <a:gd name="GluePoint80Y" fmla="*/ 1642538 h 2323145"/>
              <a:gd name="GluePoint81X" fmla="*/ 6694106 w 11269336"/>
              <a:gd name="GluePoint81Y" fmla="*/ 1632377 h 2323145"/>
              <a:gd name="GluePoint82X" fmla="*/ 6617223 w 11269336"/>
              <a:gd name="GluePoint82Y" fmla="*/ 1659889 h 2323145"/>
              <a:gd name="GluePoint83X" fmla="*/ 6521138 w 11269336"/>
              <a:gd name="GluePoint83Y" fmla="*/ 1744340 h 2323145"/>
              <a:gd name="GluePoint84X" fmla="*/ 6380677 w 11269336"/>
              <a:gd name="GluePoint84Y" fmla="*/ 1796883 h 2323145"/>
              <a:gd name="GluePoint85X" fmla="*/ 6374897 w 11269336"/>
              <a:gd name="GluePoint85Y" fmla="*/ 1809910 h 2323145"/>
              <a:gd name="GluePoint86X" fmla="*/ 6364545 w 11269336"/>
              <a:gd name="GluePoint86Y" fmla="*/ 1820090 h 2323145"/>
              <a:gd name="GluePoint87X" fmla="*/ 6362126 w 11269336"/>
              <a:gd name="GluePoint87Y" fmla="*/ 1819991 h 2323145"/>
              <a:gd name="GluePoint88X" fmla="*/ 6346673 w 11269336"/>
              <a:gd name="GluePoint88Y" fmla="*/ 1827824 h 2323145"/>
              <a:gd name="GluePoint89X" fmla="*/ 6345588 w 11269336"/>
              <a:gd name="GluePoint89Y" fmla="*/ 1832232 h 2323145"/>
              <a:gd name="GluePoint90X" fmla="*/ 6335708 w 11269336"/>
              <a:gd name="GluePoint90Y" fmla="*/ 1838451 h 2323145"/>
              <a:gd name="GluePoint91X" fmla="*/ 6318182 w 11269336"/>
              <a:gd name="GluePoint91Y" fmla="*/ 1852975 h 2323145"/>
              <a:gd name="GluePoint92X" fmla="*/ 6313084 w 11269336"/>
              <a:gd name="GluePoint92Y" fmla="*/ 1853561 h 2323145"/>
              <a:gd name="GluePoint93X" fmla="*/ 6283816 w 11269336"/>
              <a:gd name="GluePoint93Y" fmla="*/ 1872148 h 2323145"/>
              <a:gd name="GluePoint94X" fmla="*/ 6282550 w 11269336"/>
              <a:gd name="GluePoint94Y" fmla="*/ 1871392 h 2323145"/>
              <a:gd name="GluePoint95X" fmla="*/ 6270527 w 11269336"/>
              <a:gd name="GluePoint95Y" fmla="*/ 1872208 h 2323145"/>
              <a:gd name="GluePoint96X" fmla="*/ 6249518 w 11269336"/>
              <a:gd name="GluePoint96Y" fmla="*/ 1876079 h 2323145"/>
              <a:gd name="GluePoint97X" fmla="*/ 6190386 w 11269336"/>
              <a:gd name="GluePoint97Y" fmla="*/ 1872478 h 2323145"/>
              <a:gd name="GluePoint98X" fmla="*/ 6159777 w 11269336"/>
              <a:gd name="GluePoint98Y" fmla="*/ 1891745 h 2323145"/>
              <a:gd name="GluePoint99X" fmla="*/ 6153131 w 11269336"/>
              <a:gd name="GluePoint99Y" fmla="*/ 1895079 h 2323145"/>
              <a:gd name="GluePoint100X" fmla="*/ 6152798 w 11269336"/>
              <a:gd name="GluePoint100Y" fmla="*/ 1894920 h 2323145"/>
              <a:gd name="GluePoint101X" fmla="*/ 6145388 w 11269336"/>
              <a:gd name="GluePoint101Y" fmla="*/ 1897990 h 2323145"/>
              <a:gd name="GluePoint102X" fmla="*/ 6141014 w 11269336"/>
              <a:gd name="GluePoint102Y" fmla="*/ 1901155 h 2323145"/>
              <a:gd name="GluePoint103X" fmla="*/ 6128122 w 11269336"/>
              <a:gd name="GluePoint103Y" fmla="*/ 1907623 h 2323145"/>
              <a:gd name="GluePoint104X" fmla="*/ 6122351 w 11269336"/>
              <a:gd name="GluePoint104Y" fmla="*/ 1908359 h 2323145"/>
              <a:gd name="GluePoint105X" fmla="*/ 6064750 w 11269336"/>
              <a:gd name="GluePoint105Y" fmla="*/ 1896394 h 2323145"/>
              <a:gd name="GluePoint106X" fmla="*/ 5964230 w 11269336"/>
              <a:gd name="GluePoint106Y" fmla="*/ 1910038 h 2323145"/>
              <a:gd name="GluePoint107X" fmla="*/ 5865399 w 11269336"/>
              <a:gd name="GluePoint107Y" fmla="*/ 1926966 h 2323145"/>
              <a:gd name="GluePoint108X" fmla="*/ 5829951 w 11269336"/>
              <a:gd name="GluePoint108Y" fmla="*/ 1934755 h 2323145"/>
              <a:gd name="GluePoint109X" fmla="*/ 5765285 w 11269336"/>
              <a:gd name="GluePoint109Y" fmla="*/ 1941322 h 2323145"/>
              <a:gd name="GluePoint110X" fmla="*/ 5734750 w 11269336"/>
              <a:gd name="GluePoint110Y" fmla="*/ 1939793 h 2323145"/>
              <a:gd name="GluePoint111X" fmla="*/ 5733569 w 11269336"/>
              <a:gd name="GluePoint111Y" fmla="*/ 1940505 h 2323145"/>
              <a:gd name="GluePoint112X" fmla="*/ 5730329 w 11269336"/>
              <a:gd name="GluePoint112Y" fmla="*/ 1937845 h 2323145"/>
              <a:gd name="GluePoint113X" fmla="*/ 5724661 w 11269336"/>
              <a:gd name="GluePoint113Y" fmla="*/ 1937455 h 2323145"/>
              <a:gd name="GluePoint114X" fmla="*/ 5710186 w 11269336"/>
              <a:gd name="GluePoint114Y" fmla="*/ 1941370 h 2323145"/>
              <a:gd name="GluePoint115X" fmla="*/ 5704910 w 11269336"/>
              <a:gd name="GluePoint115Y" fmla="*/ 1943663 h 2323145"/>
              <a:gd name="GluePoint116X" fmla="*/ 5696836 w 11269336"/>
              <a:gd name="GluePoint116Y" fmla="*/ 1945271 h 2323145"/>
              <a:gd name="GluePoint117X" fmla="*/ 5696583 w 11269336"/>
              <a:gd name="GluePoint117Y" fmla="*/ 1945050 h 2323145"/>
              <a:gd name="GluePoint118X" fmla="*/ 5689123 w 11269336"/>
              <a:gd name="GluePoint118Y" fmla="*/ 1947067 h 2323145"/>
              <a:gd name="GluePoint119X" fmla="*/ 5653291 w 11269336"/>
              <a:gd name="GluePoint119Y" fmla="*/ 1960245 h 2323145"/>
              <a:gd name="GluePoint120X" fmla="*/ 5599385 w 11269336"/>
              <a:gd name="GluePoint120Y" fmla="*/ 1945198 h 2323145"/>
              <a:gd name="GluePoint121X" fmla="*/ 5578300 w 11269336"/>
              <a:gd name="GluePoint121Y" fmla="*/ 1944963 h 2323145"/>
              <a:gd name="GluePoint122X" fmla="*/ 5566758 w 11269336"/>
              <a:gd name="GluePoint122Y" fmla="*/ 1943441 h 2323145"/>
              <a:gd name="GluePoint123X" fmla="*/ 5565857 w 11269336"/>
              <a:gd name="GluePoint123Y" fmla="*/ 1942445 h 2323145"/>
              <a:gd name="GluePoint124X" fmla="*/ 5531534 w 11269336"/>
              <a:gd name="GluePoint124Y" fmla="*/ 1955208 h 2323145"/>
              <a:gd name="GluePoint125X" fmla="*/ 5526552 w 11269336"/>
              <a:gd name="GluePoint125Y" fmla="*/ 1954799 h 2323145"/>
              <a:gd name="GluePoint126X" fmla="*/ 5504723 w 11269336"/>
              <a:gd name="GluePoint126Y" fmla="*/ 1965811 h 2323145"/>
              <a:gd name="GluePoint127X" fmla="*/ 5493156 w 11269336"/>
              <a:gd name="GluePoint127Y" fmla="*/ 1970063 h 2323145"/>
              <a:gd name="GluePoint128X" fmla="*/ 5490486 w 11269336"/>
              <a:gd name="GluePoint128Y" fmla="*/ 1974227 h 2323145"/>
              <a:gd name="GluePoint129X" fmla="*/ 5473107 w 11269336"/>
              <a:gd name="GluePoint129Y" fmla="*/ 1979001 h 2323145"/>
              <a:gd name="GluePoint130X" fmla="*/ 5470885 w 11269336"/>
              <a:gd name="GluePoint130Y" fmla="*/ 1978432 h 2323145"/>
              <a:gd name="GluePoint131X" fmla="*/ 5457393 w 11269336"/>
              <a:gd name="GluePoint131Y" fmla="*/ 1986525 h 2323145"/>
              <a:gd name="GluePoint132X" fmla="*/ 5447102 w 11269336"/>
              <a:gd name="GluePoint132Y" fmla="*/ 1998329 h 2323145"/>
              <a:gd name="GluePoint133X" fmla="*/ 5159151 w 11269336"/>
              <a:gd name="GluePoint133Y" fmla="*/ 2029640 h 2323145"/>
              <a:gd name="GluePoint134X" fmla="*/ 5098838 w 11269336"/>
              <a:gd name="GluePoint134Y" fmla="*/ 2062961 h 2323145"/>
              <a:gd name="GluePoint135X" fmla="*/ 4860988 w 11269336"/>
              <a:gd name="GluePoint135Y" fmla="*/ 2135698 h 2323145"/>
              <a:gd name="GluePoint136X" fmla="*/ 4765388 w 11269336"/>
              <a:gd name="GluePoint136Y" fmla="*/ 2162525 h 2323145"/>
              <a:gd name="GluePoint137X" fmla="*/ 4745033 w 11269336"/>
              <a:gd name="GluePoint137Y" fmla="*/ 2158859 h 2323145"/>
              <a:gd name="GluePoint138X" fmla="*/ 4741475 w 11269336"/>
              <a:gd name="GluePoint138Y" fmla="*/ 2157998 h 2323145"/>
              <a:gd name="GluePoint139X" fmla="*/ 4728247 w 11269336"/>
              <a:gd name="GluePoint139Y" fmla="*/ 2159526 h 2323145"/>
              <a:gd name="GluePoint140X" fmla="*/ 4723263 w 11269336"/>
              <a:gd name="GluePoint140Y" fmla="*/ 2153742 h 2323145"/>
              <a:gd name="GluePoint141X" fmla="*/ 4593061 w 11269336"/>
              <a:gd name="GluePoint141Y" fmla="*/ 2171597 h 2323145"/>
              <a:gd name="GluePoint142X" fmla="*/ 4405765 w 11269336"/>
              <a:gd name="GluePoint142Y" fmla="*/ 2199902 h 2323145"/>
              <a:gd name="GluePoint143X" fmla="*/ 4401354 w 11269336"/>
              <a:gd name="GluePoint143Y" fmla="*/ 2194745 h 2323145"/>
              <a:gd name="GluePoint144X" fmla="*/ 4366646 w 11269336"/>
              <a:gd name="GluePoint144Y" fmla="*/ 2198564 h 2323145"/>
              <a:gd name="GluePoint145X" fmla="*/ 4354009 w 11269336"/>
              <a:gd name="GluePoint145Y" fmla="*/ 2204984 h 2323145"/>
              <a:gd name="GluePoint146X" fmla="*/ 4348284 w 11269336"/>
              <a:gd name="GluePoint146Y" fmla="*/ 2205270 h 2323145"/>
              <a:gd name="GluePoint147X" fmla="*/ 4333906 w 11269336"/>
              <a:gd name="GluePoint147Y" fmla="*/ 2205251 h 2323145"/>
              <a:gd name="GluePoint148X" fmla="*/ 4308819 w 11269336"/>
              <a:gd name="GluePoint148Y" fmla="*/ 2203822 h 2323145"/>
              <a:gd name="GluePoint149X" fmla="*/ 4301210 w 11269336"/>
              <a:gd name="GluePoint149Y" fmla="*/ 2204456 h 2323145"/>
              <a:gd name="GluePoint150X" fmla="*/ 4283095 w 11269336"/>
              <a:gd name="GluePoint150Y" fmla="*/ 2198177 h 2323145"/>
              <a:gd name="GluePoint151X" fmla="*/ 4250119 w 11269336"/>
              <a:gd name="GluePoint151Y" fmla="*/ 2196342 h 2323145"/>
              <a:gd name="GluePoint152X" fmla="*/ 4189203 w 11269336"/>
              <a:gd name="GluePoint152Y" fmla="*/ 2178994 h 2323145"/>
              <a:gd name="GluePoint153X" fmla="*/ 4154035 w 11269336"/>
              <a:gd name="GluePoint153Y" fmla="*/ 2171950 h 2323145"/>
              <a:gd name="GluePoint154X" fmla="*/ 4129569 w 11269336"/>
              <a:gd name="GluePoint154Y" fmla="*/ 2163850 h 2323145"/>
              <a:gd name="GluePoint155X" fmla="*/ 4061250 w 11269336"/>
              <a:gd name="GluePoint155Y" fmla="*/ 2159236 h 2323145"/>
              <a:gd name="GluePoint156X" fmla="*/ 3945480 w 11269336"/>
              <a:gd name="GluePoint156Y" fmla="*/ 2158279 h 2323145"/>
              <a:gd name="GluePoint157X" fmla="*/ 3921468 w 11269336"/>
              <a:gd name="GluePoint157Y" fmla="*/ 2156588 h 2323145"/>
              <a:gd name="GluePoint158X" fmla="*/ 3903348 w 11269336"/>
              <a:gd name="GluePoint158Y" fmla="*/ 2149220 h 2323145"/>
              <a:gd name="GluePoint159X" fmla="*/ 3901342 w 11269336"/>
              <a:gd name="GluePoint159Y" fmla="*/ 2142355 h 2323145"/>
              <a:gd name="GluePoint160X" fmla="*/ 3888539 w 11269336"/>
              <a:gd name="GluePoint160Y" fmla="*/ 2140476 h 2323145"/>
              <a:gd name="GluePoint161X" fmla="*/ 3885662 w 11269336"/>
              <a:gd name="GluePoint161Y" fmla="*/ 2138740 h 2323145"/>
              <a:gd name="GluePoint162X" fmla="*/ 3868627 w 11269336"/>
              <a:gd name="GluePoint162Y" fmla="*/ 2130023 h 2323145"/>
              <a:gd name="GluePoint163X" fmla="*/ 3819177 w 11269336"/>
              <a:gd name="GluePoint163Y" fmla="*/ 2142111 h 2323145"/>
              <a:gd name="GluePoint164X" fmla="*/ 3769100 w 11269336"/>
              <a:gd name="GluePoint164Y" fmla="*/ 2131731 h 2323145"/>
              <a:gd name="GluePoint165X" fmla="*/ 3562752 w 11269336"/>
              <a:gd name="GluePoint165Y" fmla="*/ 2131785 h 2323145"/>
              <a:gd name="GluePoint166X" fmla="*/ 3541402 w 11269336"/>
              <a:gd name="GluePoint166Y" fmla="*/ 2106821 h 2323145"/>
              <a:gd name="GluePoint167X" fmla="*/ 3365341 w 11269336"/>
              <a:gd name="GluePoint167Y" fmla="*/ 2077638 h 2323145"/>
              <a:gd name="GluePoint168X" fmla="*/ 3170922 w 11269336"/>
              <a:gd name="GluePoint168Y" fmla="*/ 2115957 h 2323145"/>
              <a:gd name="GluePoint169X" fmla="*/ 3156256 w 11269336"/>
              <a:gd name="GluePoint169Y" fmla="*/ 2124773 h 2323145"/>
              <a:gd name="GluePoint170X" fmla="*/ 3140298 w 11269336"/>
              <a:gd name="GluePoint170Y" fmla="*/ 2129182 h 2323145"/>
              <a:gd name="GluePoint171X" fmla="*/ 3138514 w 11269336"/>
              <a:gd name="GluePoint171Y" fmla="*/ 2128069 h 2323145"/>
              <a:gd name="GluePoint172X" fmla="*/ 3120467 w 11269336"/>
              <a:gd name="GluePoint172Y" fmla="*/ 2128281 h 2323145"/>
              <a:gd name="GluePoint173X" fmla="*/ 3116175 w 11269336"/>
              <a:gd name="GluePoint173Y" fmla="*/ 2131633 h 2323145"/>
              <a:gd name="GluePoint174X" fmla="*/ 3103685 w 11269336"/>
              <a:gd name="GluePoint174Y" fmla="*/ 2132814 h 2323145"/>
              <a:gd name="GluePoint175X" fmla="*/ 3078794 w 11269336"/>
              <a:gd name="GluePoint175Y" fmla="*/ 2137935 h 2323145"/>
              <a:gd name="GluePoint176X" fmla="*/ 3074407 w 11269336"/>
              <a:gd name="GluePoint176Y" fmla="*/ 2136274 h 2323145"/>
              <a:gd name="GluePoint177X" fmla="*/ 3037285 w 11269336"/>
              <a:gd name="GluePoint177Y" fmla="*/ 2139919 h 2323145"/>
              <a:gd name="GluePoint178X" fmla="*/ 3036901 w 11269336"/>
              <a:gd name="GluePoint178Y" fmla="*/ 2138726 h 2323145"/>
              <a:gd name="GluePoint179X" fmla="*/ 3026996 w 11269336"/>
              <a:gd name="GluePoint179Y" fmla="*/ 2134322 h 2323145"/>
              <a:gd name="GluePoint180X" fmla="*/ 3007772 w 11269336"/>
              <a:gd name="GluePoint180Y" fmla="*/ 2128742 h 2323145"/>
              <a:gd name="GluePoint181X" fmla="*/ 2965030 w 11269336"/>
              <a:gd name="GluePoint181Y" fmla="*/ 2100494 h 2323145"/>
              <a:gd name="GluePoint182X" fmla="*/ 2926342 w 11269336"/>
              <a:gd name="GluePoint182Y" fmla="*/ 2104155 h 2323145"/>
              <a:gd name="GluePoint183X" fmla="*/ 2918608 w 11269336"/>
              <a:gd name="GluePoint183Y" fmla="*/ 2104215 h 2323145"/>
              <a:gd name="GluePoint184X" fmla="*/ 2918475 w 11269336"/>
              <a:gd name="GluePoint184Y" fmla="*/ 2103937 h 2323145"/>
              <a:gd name="GluePoint185X" fmla="*/ 2910360 w 11269336"/>
              <a:gd name="GluePoint185Y" fmla="*/ 2103444 h 2323145"/>
              <a:gd name="GluePoint186X" fmla="*/ 2904507 w 11269336"/>
              <a:gd name="GluePoint186Y" fmla="*/ 2104326 h 2323145"/>
              <a:gd name="GluePoint187X" fmla="*/ 2889503 w 11269336"/>
              <a:gd name="GluePoint187Y" fmla="*/ 2104443 h 2323145"/>
              <a:gd name="GluePoint188X" fmla="*/ 2884480 w 11269336"/>
              <a:gd name="GluePoint188Y" fmla="*/ 2102626 h 2323145"/>
              <a:gd name="GluePoint189X" fmla="*/ 2882689 w 11269336"/>
              <a:gd name="GluePoint189Y" fmla="*/ 2099228 h 2323145"/>
              <a:gd name="GluePoint190X" fmla="*/ 2881291 w 11269336"/>
              <a:gd name="GluePoint190Y" fmla="*/ 2099618 h 2323145"/>
              <a:gd name="GluePoint191X" fmla="*/ 2853979 w 11269336"/>
              <a:gd name="GluePoint191Y" fmla="*/ 2090388 h 2323145"/>
              <a:gd name="GluePoint192X" fmla="*/ 2791790 w 11269336"/>
              <a:gd name="GluePoint192Y" fmla="*/ 2080332 h 2323145"/>
              <a:gd name="GluePoint193X" fmla="*/ 2755844 w 11269336"/>
              <a:gd name="GluePoint193Y" fmla="*/ 2078874 h 2323145"/>
              <a:gd name="GluePoint194X" fmla="*/ 2657742 w 11269336"/>
              <a:gd name="GluePoint194Y" fmla="*/ 2070179 h 2323145"/>
              <a:gd name="GluePoint195X" fmla="*/ 2559549 w 11269336"/>
              <a:gd name="GluePoint195Y" fmla="*/ 2057873 h 2323145"/>
              <a:gd name="GluePoint196X" fmla="*/ 2512054 w 11269336"/>
              <a:gd name="GluePoint196Y" fmla="*/ 2031671 h 2323145"/>
              <a:gd name="GluePoint197X" fmla="*/ 2506437 w 11269336"/>
              <a:gd name="GluePoint197Y" fmla="*/ 2030918 h 2323145"/>
              <a:gd name="GluePoint198X" fmla="*/ 2491752 w 11269336"/>
              <a:gd name="GluePoint198Y" fmla="*/ 2033906 h 2323145"/>
              <a:gd name="GluePoint199X" fmla="*/ 2486338 w 11269336"/>
              <a:gd name="GluePoint199Y" fmla="*/ 2035862 h 2323145"/>
              <a:gd name="GluePoint200X" fmla="*/ 2478186 w 11269336"/>
              <a:gd name="GluePoint200Y" fmla="*/ 2036953 h 2323145"/>
              <a:gd name="GluePoint201X" fmla="*/ 2477950 w 11269336"/>
              <a:gd name="GluePoint201Y" fmla="*/ 2036715 h 2323145"/>
              <a:gd name="GluePoint202X" fmla="*/ 2470381 w 11269336"/>
              <a:gd name="GluePoint202Y" fmla="*/ 2038256 h 2323145"/>
              <a:gd name="GluePoint203X" fmla="*/ 2433781 w 11269336"/>
              <a:gd name="GluePoint203Y" fmla="*/ 2049140 h 2323145"/>
              <a:gd name="GluePoint204X" fmla="*/ 2381172 w 11269336"/>
              <a:gd name="GluePoint204Y" fmla="*/ 2030645 h 2323145"/>
              <a:gd name="GluePoint205X" fmla="*/ 2360198 w 11269336"/>
              <a:gd name="GluePoint205Y" fmla="*/ 2029059 h 2323145"/>
              <a:gd name="GluePoint206X" fmla="*/ 2348815 w 11269336"/>
              <a:gd name="GluePoint206Y" fmla="*/ 2026798 h 2323145"/>
              <a:gd name="GluePoint207X" fmla="*/ 2347988 w 11269336"/>
              <a:gd name="GluePoint207Y" fmla="*/ 2025745 h 2323145"/>
              <a:gd name="GluePoint208X" fmla="*/ 2312920 w 11269336"/>
              <a:gd name="GluePoint208Y" fmla="*/ 2036311 h 2323145"/>
              <a:gd name="GluePoint209X" fmla="*/ 2307986 w 11269336"/>
              <a:gd name="GluePoint209Y" fmla="*/ 2035583 h 2323145"/>
              <a:gd name="GluePoint210X" fmla="*/ 2285481 w 11269336"/>
              <a:gd name="GluePoint210Y" fmla="*/ 2045197 h 2323145"/>
              <a:gd name="GluePoint211X" fmla="*/ 2273666 w 11269336"/>
              <a:gd name="GluePoint211Y" fmla="*/ 2048710 h 2323145"/>
              <a:gd name="GluePoint212X" fmla="*/ 2270719 w 11269336"/>
              <a:gd name="GluePoint212Y" fmla="*/ 2052702 h 2323145"/>
              <a:gd name="GluePoint213X" fmla="*/ 2253080 w 11269336"/>
              <a:gd name="GluePoint213Y" fmla="*/ 2056363 h 2323145"/>
              <a:gd name="GluePoint214X" fmla="*/ 2250906 w 11269336"/>
              <a:gd name="GluePoint214Y" fmla="*/ 2055654 h 2323145"/>
              <a:gd name="GluePoint215X" fmla="*/ 2236905 w 11269336"/>
              <a:gd name="GluePoint215Y" fmla="*/ 2062882 h 2323145"/>
              <a:gd name="GluePoint216X" fmla="*/ 2225830 w 11269336"/>
              <a:gd name="GluePoint216Y" fmla="*/ 2074027 h 2323145"/>
              <a:gd name="GluePoint217X" fmla="*/ 2073776 w 11269336"/>
              <a:gd name="GluePoint217Y" fmla="*/ 2089244 h 2323145"/>
              <a:gd name="GluePoint218X" fmla="*/ 1948256 w 11269336"/>
              <a:gd name="GluePoint218Y" fmla="*/ 2146616 h 2323145"/>
              <a:gd name="GluePoint219X" fmla="*/ 1865582 w 11269336"/>
              <a:gd name="GluePoint219Y" fmla="*/ 2153738 h 2323145"/>
              <a:gd name="GluePoint220X" fmla="*/ 1835210 w 11269336"/>
              <a:gd name="GluePoint220Y" fmla="*/ 2134244 h 2323145"/>
              <a:gd name="GluePoint221X" fmla="*/ 1632661 w 11269336"/>
              <a:gd name="GluePoint221Y" fmla="*/ 2173882 h 2323145"/>
              <a:gd name="GluePoint222X" fmla="*/ 1579590 w 11269336"/>
              <a:gd name="GluePoint222Y" fmla="*/ 2173680 h 2323145"/>
              <a:gd name="GluePoint223X" fmla="*/ 1535601 w 11269336"/>
              <a:gd name="GluePoint223Y" fmla="*/ 2194590 h 2323145"/>
              <a:gd name="GluePoint224X" fmla="*/ 1515594 w 11269336"/>
              <a:gd name="GluePoint224Y" fmla="*/ 2189622 h 2323145"/>
              <a:gd name="GluePoint225X" fmla="*/ 1512113 w 11269336"/>
              <a:gd name="GluePoint225Y" fmla="*/ 2188534 h 2323145"/>
              <a:gd name="GluePoint226X" fmla="*/ 1498838 w 11269336"/>
              <a:gd name="GluePoint226Y" fmla="*/ 2189213 h 2323145"/>
              <a:gd name="GluePoint227X" fmla="*/ 1494279 w 11269336"/>
              <a:gd name="GluePoint227Y" fmla="*/ 2183112 h 2323145"/>
              <a:gd name="GluePoint228X" fmla="*/ 1473714 w 11269336"/>
              <a:gd name="GluePoint228Y" fmla="*/ 2179625 h 2323145"/>
              <a:gd name="GluePoint229X" fmla="*/ 1449503 w 11269336"/>
              <a:gd name="GluePoint229Y" fmla="*/ 2182633 h 2323145"/>
              <a:gd name="GluePoint230X" fmla="*/ 1266687 w 11269336"/>
              <a:gd name="GluePoint230Y" fmla="*/ 2212688 h 2323145"/>
              <a:gd name="GluePoint231X" fmla="*/ 1239614 w 11269336"/>
              <a:gd name="GluePoint231Y" fmla="*/ 2209727 h 2323145"/>
              <a:gd name="GluePoint232X" fmla="*/ 1202436 w 11269336"/>
              <a:gd name="GluePoint232Y" fmla="*/ 2209817 h 2323145"/>
              <a:gd name="GluePoint233X" fmla="*/ 1136097 w 11269336"/>
              <a:gd name="GluePoint233Y" fmla="*/ 2205112 h 2323145"/>
              <a:gd name="GluePoint234X" fmla="*/ 988232 w 11269336"/>
              <a:gd name="GluePoint234Y" fmla="*/ 2235635 h 2323145"/>
              <a:gd name="GluePoint235X" fmla="*/ 981959 w 11269336"/>
              <a:gd name="GluePoint235Y" fmla="*/ 2231607 h 2323145"/>
              <a:gd name="GluePoint236X" fmla="*/ 938600 w 11269336"/>
              <a:gd name="GluePoint236Y" fmla="*/ 2238113 h 2323145"/>
              <a:gd name="GluePoint237X" fmla="*/ 791788 w 11269336"/>
              <a:gd name="GluePoint237Y" fmla="*/ 2293224 h 2323145"/>
              <a:gd name="GluePoint238X" fmla="*/ 706914 w 11269336"/>
              <a:gd name="GluePoint238Y" fmla="*/ 2305046 h 2323145"/>
              <a:gd name="GluePoint239X" fmla="*/ 675971 w 11269336"/>
              <a:gd name="GluePoint239Y" fmla="*/ 2304030 h 2323145"/>
              <a:gd name="GluePoint240X" fmla="*/ 624180 w 11269336"/>
              <a:gd name="GluePoint240Y" fmla="*/ 2302650 h 2323145"/>
              <a:gd name="GluePoint241X" fmla="*/ 583453 w 11269336"/>
              <a:gd name="GluePoint241Y" fmla="*/ 2288788 h 2323145"/>
              <a:gd name="GluePoint242X" fmla="*/ 540946 w 11269336"/>
              <a:gd name="GluePoint242Y" fmla="*/ 2292721 h 2323145"/>
              <a:gd name="GluePoint243X" fmla="*/ 533680 w 11269336"/>
              <a:gd name="GluePoint243Y" fmla="*/ 2310233 h 2323145"/>
              <a:gd name="GluePoint244X" fmla="*/ 487366 w 11269336"/>
              <a:gd name="GluePoint244Y" fmla="*/ 2309053 h 2323145"/>
              <a:gd name="GluePoint245X" fmla="*/ 416820 w 11269336"/>
              <a:gd name="GluePoint245Y" fmla="*/ 2305443 h 2323145"/>
              <a:gd name="GluePoint246X" fmla="*/ 376805 w 11269336"/>
              <a:gd name="GluePoint246Y" fmla="*/ 2307647 h 2323145"/>
              <a:gd name="GluePoint247X" fmla="*/ 266777 w 11269336"/>
              <a:gd name="GluePoint247Y" fmla="*/ 2309012 h 2323145"/>
              <a:gd name="GluePoint248X" fmla="*/ 156013 w 11269336"/>
              <a:gd name="GluePoint248Y" fmla="*/ 2306832 h 2323145"/>
              <a:gd name="GluePoint249X" fmla="*/ 87258 w 11269336"/>
              <a:gd name="GluePoint249Y" fmla="*/ 2285511 h 2323145"/>
              <a:gd name="GluePoint250X" fmla="*/ 23798 w 11269336"/>
              <a:gd name="GluePoint250Y" fmla="*/ 2281822 h 2323145"/>
              <a:gd name="GluePoint251X" fmla="*/ 0 w 11269336"/>
              <a:gd name="GluePoint251Y" fmla="*/ 2285369 h 2323145"/>
              <a:gd name="GluePoint252X" fmla="*/ 0 w 11269336"/>
              <a:gd name="GluePoint252Y" fmla="*/ 0 h 232314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 ang="0">
                <a:pos x="GluePoint45X" y="GluePoint45Y"/>
              </a:cxn>
              <a:cxn ang="0">
                <a:pos x="GluePoint46X" y="GluePoint46Y"/>
              </a:cxn>
              <a:cxn ang="0">
                <a:pos x="GluePoint47X" y="GluePoint47Y"/>
              </a:cxn>
              <a:cxn ang="0">
                <a:pos x="GluePoint48X" y="GluePoint48Y"/>
              </a:cxn>
              <a:cxn ang="0">
                <a:pos x="GluePoint49X" y="GluePoint49Y"/>
              </a:cxn>
              <a:cxn ang="0">
                <a:pos x="GluePoint50X" y="GluePoint50Y"/>
              </a:cxn>
              <a:cxn ang="0">
                <a:pos x="GluePoint51X" y="GluePoint51Y"/>
              </a:cxn>
              <a:cxn ang="0">
                <a:pos x="GluePoint52X" y="GluePoint52Y"/>
              </a:cxn>
              <a:cxn ang="0">
                <a:pos x="GluePoint53X" y="GluePoint53Y"/>
              </a:cxn>
              <a:cxn ang="0">
                <a:pos x="GluePoint54X" y="GluePoint54Y"/>
              </a:cxn>
              <a:cxn ang="0">
                <a:pos x="GluePoint55X" y="GluePoint55Y"/>
              </a:cxn>
              <a:cxn ang="0">
                <a:pos x="GluePoint56X" y="GluePoint56Y"/>
              </a:cxn>
              <a:cxn ang="0">
                <a:pos x="GluePoint57X" y="GluePoint57Y"/>
              </a:cxn>
              <a:cxn ang="0">
                <a:pos x="GluePoint58X" y="GluePoint58Y"/>
              </a:cxn>
              <a:cxn ang="0">
                <a:pos x="GluePoint59X" y="GluePoint59Y"/>
              </a:cxn>
              <a:cxn ang="0">
                <a:pos x="GluePoint60X" y="GluePoint60Y"/>
              </a:cxn>
              <a:cxn ang="0">
                <a:pos x="GluePoint61X" y="GluePoint61Y"/>
              </a:cxn>
              <a:cxn ang="0">
                <a:pos x="GluePoint62X" y="GluePoint62Y"/>
              </a:cxn>
              <a:cxn ang="0">
                <a:pos x="GluePoint63X" y="GluePoint63Y"/>
              </a:cxn>
              <a:cxn ang="0">
                <a:pos x="GluePoint64X" y="GluePoint64Y"/>
              </a:cxn>
              <a:cxn ang="0">
                <a:pos x="GluePoint65X" y="GluePoint65Y"/>
              </a:cxn>
              <a:cxn ang="0">
                <a:pos x="GluePoint66X" y="GluePoint66Y"/>
              </a:cxn>
              <a:cxn ang="0">
                <a:pos x="GluePoint67X" y="GluePoint67Y"/>
              </a:cxn>
              <a:cxn ang="0">
                <a:pos x="GluePoint68X" y="GluePoint68Y"/>
              </a:cxn>
              <a:cxn ang="0">
                <a:pos x="GluePoint69X" y="GluePoint69Y"/>
              </a:cxn>
              <a:cxn ang="0">
                <a:pos x="GluePoint70X" y="GluePoint70Y"/>
              </a:cxn>
              <a:cxn ang="0">
                <a:pos x="GluePoint71X" y="GluePoint71Y"/>
              </a:cxn>
              <a:cxn ang="0">
                <a:pos x="GluePoint72X" y="GluePoint72Y"/>
              </a:cxn>
              <a:cxn ang="0">
                <a:pos x="GluePoint73X" y="GluePoint73Y"/>
              </a:cxn>
              <a:cxn ang="0">
                <a:pos x="GluePoint74X" y="GluePoint74Y"/>
              </a:cxn>
              <a:cxn ang="0">
                <a:pos x="GluePoint75X" y="GluePoint75Y"/>
              </a:cxn>
              <a:cxn ang="0">
                <a:pos x="GluePoint76X" y="GluePoint76Y"/>
              </a:cxn>
              <a:cxn ang="0">
                <a:pos x="GluePoint77X" y="GluePoint77Y"/>
              </a:cxn>
              <a:cxn ang="0">
                <a:pos x="GluePoint78X" y="GluePoint78Y"/>
              </a:cxn>
              <a:cxn ang="0">
                <a:pos x="GluePoint79X" y="GluePoint79Y"/>
              </a:cxn>
              <a:cxn ang="0">
                <a:pos x="GluePoint80X" y="GluePoint80Y"/>
              </a:cxn>
              <a:cxn ang="0">
                <a:pos x="GluePoint81X" y="GluePoint81Y"/>
              </a:cxn>
              <a:cxn ang="0">
                <a:pos x="GluePoint82X" y="GluePoint82Y"/>
              </a:cxn>
              <a:cxn ang="0">
                <a:pos x="GluePoint83X" y="GluePoint83Y"/>
              </a:cxn>
              <a:cxn ang="0">
                <a:pos x="GluePoint84X" y="GluePoint84Y"/>
              </a:cxn>
              <a:cxn ang="0">
                <a:pos x="GluePoint85X" y="GluePoint85Y"/>
              </a:cxn>
              <a:cxn ang="0">
                <a:pos x="GluePoint86X" y="GluePoint86Y"/>
              </a:cxn>
              <a:cxn ang="0">
                <a:pos x="GluePoint87X" y="GluePoint87Y"/>
              </a:cxn>
              <a:cxn ang="0">
                <a:pos x="GluePoint88X" y="GluePoint88Y"/>
              </a:cxn>
              <a:cxn ang="0">
                <a:pos x="GluePoint89X" y="GluePoint89Y"/>
              </a:cxn>
              <a:cxn ang="0">
                <a:pos x="GluePoint90X" y="GluePoint90Y"/>
              </a:cxn>
              <a:cxn ang="0">
                <a:pos x="GluePoint91X" y="GluePoint91Y"/>
              </a:cxn>
              <a:cxn ang="0">
                <a:pos x="GluePoint92X" y="GluePoint92Y"/>
              </a:cxn>
              <a:cxn ang="0">
                <a:pos x="GluePoint93X" y="GluePoint93Y"/>
              </a:cxn>
              <a:cxn ang="0">
                <a:pos x="GluePoint94X" y="GluePoint94Y"/>
              </a:cxn>
              <a:cxn ang="0">
                <a:pos x="GluePoint95X" y="GluePoint95Y"/>
              </a:cxn>
              <a:cxn ang="0">
                <a:pos x="GluePoint96X" y="GluePoint96Y"/>
              </a:cxn>
              <a:cxn ang="0">
                <a:pos x="GluePoint97X" y="GluePoint97Y"/>
              </a:cxn>
              <a:cxn ang="0">
                <a:pos x="GluePoint98X" y="GluePoint98Y"/>
              </a:cxn>
              <a:cxn ang="0">
                <a:pos x="GluePoint99X" y="GluePoint99Y"/>
              </a:cxn>
              <a:cxn ang="0">
                <a:pos x="GluePoint100X" y="GluePoint100Y"/>
              </a:cxn>
              <a:cxn ang="0">
                <a:pos x="GluePoint101X" y="GluePoint101Y"/>
              </a:cxn>
              <a:cxn ang="0">
                <a:pos x="GluePoint102X" y="GluePoint102Y"/>
              </a:cxn>
              <a:cxn ang="0">
                <a:pos x="GluePoint103X" y="GluePoint103Y"/>
              </a:cxn>
              <a:cxn ang="0">
                <a:pos x="GluePoint104X" y="GluePoint104Y"/>
              </a:cxn>
              <a:cxn ang="0">
                <a:pos x="GluePoint105X" y="GluePoint105Y"/>
              </a:cxn>
              <a:cxn ang="0">
                <a:pos x="GluePoint106X" y="GluePoint106Y"/>
              </a:cxn>
              <a:cxn ang="0">
                <a:pos x="GluePoint107X" y="GluePoint107Y"/>
              </a:cxn>
              <a:cxn ang="0">
                <a:pos x="GluePoint108X" y="GluePoint108Y"/>
              </a:cxn>
              <a:cxn ang="0">
                <a:pos x="GluePoint109X" y="GluePoint109Y"/>
              </a:cxn>
              <a:cxn ang="0">
                <a:pos x="GluePoint110X" y="GluePoint110Y"/>
              </a:cxn>
              <a:cxn ang="0">
                <a:pos x="GluePoint111X" y="GluePoint111Y"/>
              </a:cxn>
              <a:cxn ang="0">
                <a:pos x="GluePoint112X" y="GluePoint112Y"/>
              </a:cxn>
              <a:cxn ang="0">
                <a:pos x="GluePoint113X" y="GluePoint113Y"/>
              </a:cxn>
              <a:cxn ang="0">
                <a:pos x="GluePoint114X" y="GluePoint114Y"/>
              </a:cxn>
              <a:cxn ang="0">
                <a:pos x="GluePoint115X" y="GluePoint115Y"/>
              </a:cxn>
              <a:cxn ang="0">
                <a:pos x="GluePoint116X" y="GluePoint116Y"/>
              </a:cxn>
              <a:cxn ang="0">
                <a:pos x="GluePoint117X" y="GluePoint117Y"/>
              </a:cxn>
              <a:cxn ang="0">
                <a:pos x="GluePoint118X" y="GluePoint118Y"/>
              </a:cxn>
              <a:cxn ang="0">
                <a:pos x="GluePoint119X" y="GluePoint119Y"/>
              </a:cxn>
              <a:cxn ang="0">
                <a:pos x="GluePoint120X" y="GluePoint120Y"/>
              </a:cxn>
              <a:cxn ang="0">
                <a:pos x="GluePoint121X" y="GluePoint121Y"/>
              </a:cxn>
              <a:cxn ang="0">
                <a:pos x="GluePoint122X" y="GluePoint122Y"/>
              </a:cxn>
              <a:cxn ang="0">
                <a:pos x="GluePoint123X" y="GluePoint123Y"/>
              </a:cxn>
              <a:cxn ang="0">
                <a:pos x="GluePoint124X" y="GluePoint124Y"/>
              </a:cxn>
              <a:cxn ang="0">
                <a:pos x="GluePoint125X" y="GluePoint125Y"/>
              </a:cxn>
              <a:cxn ang="0">
                <a:pos x="GluePoint126X" y="GluePoint126Y"/>
              </a:cxn>
              <a:cxn ang="0">
                <a:pos x="GluePoint127X" y="GluePoint127Y"/>
              </a:cxn>
              <a:cxn ang="0">
                <a:pos x="GluePoint128X" y="GluePoint128Y"/>
              </a:cxn>
              <a:cxn ang="0">
                <a:pos x="GluePoint129X" y="GluePoint129Y"/>
              </a:cxn>
              <a:cxn ang="0">
                <a:pos x="GluePoint130X" y="GluePoint130Y"/>
              </a:cxn>
              <a:cxn ang="0">
                <a:pos x="GluePoint131X" y="GluePoint131Y"/>
              </a:cxn>
              <a:cxn ang="0">
                <a:pos x="GluePoint132X" y="GluePoint132Y"/>
              </a:cxn>
              <a:cxn ang="0">
                <a:pos x="GluePoint133X" y="GluePoint133Y"/>
              </a:cxn>
              <a:cxn ang="0">
                <a:pos x="GluePoint134X" y="GluePoint134Y"/>
              </a:cxn>
              <a:cxn ang="0">
                <a:pos x="GluePoint135X" y="GluePoint135Y"/>
              </a:cxn>
              <a:cxn ang="0">
                <a:pos x="GluePoint136X" y="GluePoint136Y"/>
              </a:cxn>
              <a:cxn ang="0">
                <a:pos x="GluePoint137X" y="GluePoint137Y"/>
              </a:cxn>
              <a:cxn ang="0">
                <a:pos x="GluePoint138X" y="GluePoint138Y"/>
              </a:cxn>
              <a:cxn ang="0">
                <a:pos x="GluePoint139X" y="GluePoint139Y"/>
              </a:cxn>
              <a:cxn ang="0">
                <a:pos x="GluePoint140X" y="GluePoint140Y"/>
              </a:cxn>
              <a:cxn ang="0">
                <a:pos x="GluePoint141X" y="GluePoint141Y"/>
              </a:cxn>
              <a:cxn ang="0">
                <a:pos x="GluePoint142X" y="GluePoint142Y"/>
              </a:cxn>
              <a:cxn ang="0">
                <a:pos x="GluePoint143X" y="GluePoint143Y"/>
              </a:cxn>
              <a:cxn ang="0">
                <a:pos x="GluePoint144X" y="GluePoint144Y"/>
              </a:cxn>
              <a:cxn ang="0">
                <a:pos x="GluePoint145X" y="GluePoint145Y"/>
              </a:cxn>
              <a:cxn ang="0">
                <a:pos x="GluePoint146X" y="GluePoint146Y"/>
              </a:cxn>
              <a:cxn ang="0">
                <a:pos x="GluePoint147X" y="GluePoint147Y"/>
              </a:cxn>
              <a:cxn ang="0">
                <a:pos x="GluePoint148X" y="GluePoint148Y"/>
              </a:cxn>
              <a:cxn ang="0">
                <a:pos x="GluePoint149X" y="GluePoint149Y"/>
              </a:cxn>
              <a:cxn ang="0">
                <a:pos x="GluePoint150X" y="GluePoint150Y"/>
              </a:cxn>
              <a:cxn ang="0">
                <a:pos x="GluePoint151X" y="GluePoint151Y"/>
              </a:cxn>
              <a:cxn ang="0">
                <a:pos x="GluePoint152X" y="GluePoint152Y"/>
              </a:cxn>
              <a:cxn ang="0">
                <a:pos x="GluePoint153X" y="GluePoint153Y"/>
              </a:cxn>
              <a:cxn ang="0">
                <a:pos x="GluePoint154X" y="GluePoint154Y"/>
              </a:cxn>
              <a:cxn ang="0">
                <a:pos x="GluePoint155X" y="GluePoint155Y"/>
              </a:cxn>
              <a:cxn ang="0">
                <a:pos x="GluePoint156X" y="GluePoint156Y"/>
              </a:cxn>
              <a:cxn ang="0">
                <a:pos x="GluePoint157X" y="GluePoint157Y"/>
              </a:cxn>
              <a:cxn ang="0">
                <a:pos x="GluePoint158X" y="GluePoint158Y"/>
              </a:cxn>
              <a:cxn ang="0">
                <a:pos x="GluePoint159X" y="GluePoint159Y"/>
              </a:cxn>
              <a:cxn ang="0">
                <a:pos x="GluePoint160X" y="GluePoint160Y"/>
              </a:cxn>
              <a:cxn ang="0">
                <a:pos x="GluePoint161X" y="GluePoint161Y"/>
              </a:cxn>
              <a:cxn ang="0">
                <a:pos x="GluePoint162X" y="GluePoint162Y"/>
              </a:cxn>
              <a:cxn ang="0">
                <a:pos x="GluePoint163X" y="GluePoint163Y"/>
              </a:cxn>
              <a:cxn ang="0">
                <a:pos x="GluePoint164X" y="GluePoint164Y"/>
              </a:cxn>
              <a:cxn ang="0">
                <a:pos x="GluePoint165X" y="GluePoint165Y"/>
              </a:cxn>
              <a:cxn ang="0">
                <a:pos x="GluePoint166X" y="GluePoint166Y"/>
              </a:cxn>
              <a:cxn ang="0">
                <a:pos x="GluePoint167X" y="GluePoint167Y"/>
              </a:cxn>
              <a:cxn ang="0">
                <a:pos x="GluePoint168X" y="GluePoint168Y"/>
              </a:cxn>
              <a:cxn ang="0">
                <a:pos x="GluePoint169X" y="GluePoint169Y"/>
              </a:cxn>
              <a:cxn ang="0">
                <a:pos x="GluePoint170X" y="GluePoint170Y"/>
              </a:cxn>
              <a:cxn ang="0">
                <a:pos x="GluePoint171X" y="GluePoint171Y"/>
              </a:cxn>
              <a:cxn ang="0">
                <a:pos x="GluePoint172X" y="GluePoint172Y"/>
              </a:cxn>
              <a:cxn ang="0">
                <a:pos x="GluePoint173X" y="GluePoint173Y"/>
              </a:cxn>
              <a:cxn ang="0">
                <a:pos x="GluePoint174X" y="GluePoint174Y"/>
              </a:cxn>
              <a:cxn ang="0">
                <a:pos x="GluePoint175X" y="GluePoint175Y"/>
              </a:cxn>
              <a:cxn ang="0">
                <a:pos x="GluePoint176X" y="GluePoint176Y"/>
              </a:cxn>
              <a:cxn ang="0">
                <a:pos x="GluePoint177X" y="GluePoint177Y"/>
              </a:cxn>
              <a:cxn ang="0">
                <a:pos x="GluePoint178X" y="GluePoint178Y"/>
              </a:cxn>
              <a:cxn ang="0">
                <a:pos x="GluePoint179X" y="GluePoint179Y"/>
              </a:cxn>
              <a:cxn ang="0">
                <a:pos x="GluePoint180X" y="GluePoint180Y"/>
              </a:cxn>
              <a:cxn ang="0">
                <a:pos x="GluePoint181X" y="GluePoint181Y"/>
              </a:cxn>
              <a:cxn ang="0">
                <a:pos x="GluePoint182X" y="GluePoint182Y"/>
              </a:cxn>
              <a:cxn ang="0">
                <a:pos x="GluePoint183X" y="GluePoint183Y"/>
              </a:cxn>
              <a:cxn ang="0">
                <a:pos x="GluePoint184X" y="GluePoint184Y"/>
              </a:cxn>
              <a:cxn ang="0">
                <a:pos x="GluePoint185X" y="GluePoint185Y"/>
              </a:cxn>
              <a:cxn ang="0">
                <a:pos x="GluePoint186X" y="GluePoint186Y"/>
              </a:cxn>
              <a:cxn ang="0">
                <a:pos x="GluePoint187X" y="GluePoint187Y"/>
              </a:cxn>
              <a:cxn ang="0">
                <a:pos x="GluePoint188X" y="GluePoint188Y"/>
              </a:cxn>
              <a:cxn ang="0">
                <a:pos x="GluePoint189X" y="GluePoint189Y"/>
              </a:cxn>
              <a:cxn ang="0">
                <a:pos x="GluePoint190X" y="GluePoint190Y"/>
              </a:cxn>
              <a:cxn ang="0">
                <a:pos x="GluePoint191X" y="GluePoint191Y"/>
              </a:cxn>
              <a:cxn ang="0">
                <a:pos x="GluePoint192X" y="GluePoint192Y"/>
              </a:cxn>
              <a:cxn ang="0">
                <a:pos x="GluePoint193X" y="GluePoint193Y"/>
              </a:cxn>
              <a:cxn ang="0">
                <a:pos x="GluePoint194X" y="GluePoint194Y"/>
              </a:cxn>
              <a:cxn ang="0">
                <a:pos x="GluePoint195X" y="GluePoint195Y"/>
              </a:cxn>
              <a:cxn ang="0">
                <a:pos x="GluePoint196X" y="GluePoint196Y"/>
              </a:cxn>
              <a:cxn ang="0">
                <a:pos x="GluePoint197X" y="GluePoint197Y"/>
              </a:cxn>
              <a:cxn ang="0">
                <a:pos x="GluePoint198X" y="GluePoint198Y"/>
              </a:cxn>
              <a:cxn ang="0">
                <a:pos x="GluePoint199X" y="GluePoint199Y"/>
              </a:cxn>
              <a:cxn ang="0">
                <a:pos x="GluePoint200X" y="GluePoint200Y"/>
              </a:cxn>
              <a:cxn ang="0">
                <a:pos x="GluePoint201X" y="GluePoint201Y"/>
              </a:cxn>
              <a:cxn ang="0">
                <a:pos x="GluePoint202X" y="GluePoint202Y"/>
              </a:cxn>
              <a:cxn ang="0">
                <a:pos x="GluePoint203X" y="GluePoint203Y"/>
              </a:cxn>
              <a:cxn ang="0">
                <a:pos x="GluePoint204X" y="GluePoint204Y"/>
              </a:cxn>
              <a:cxn ang="0">
                <a:pos x="GluePoint205X" y="GluePoint205Y"/>
              </a:cxn>
              <a:cxn ang="0">
                <a:pos x="GluePoint206X" y="GluePoint206Y"/>
              </a:cxn>
              <a:cxn ang="0">
                <a:pos x="GluePoint207X" y="GluePoint207Y"/>
              </a:cxn>
              <a:cxn ang="0">
                <a:pos x="GluePoint208X" y="GluePoint208Y"/>
              </a:cxn>
              <a:cxn ang="0">
                <a:pos x="GluePoint209X" y="GluePoint209Y"/>
              </a:cxn>
              <a:cxn ang="0">
                <a:pos x="GluePoint210X" y="GluePoint210Y"/>
              </a:cxn>
              <a:cxn ang="0">
                <a:pos x="GluePoint211X" y="GluePoint211Y"/>
              </a:cxn>
              <a:cxn ang="0">
                <a:pos x="GluePoint212X" y="GluePoint212Y"/>
              </a:cxn>
              <a:cxn ang="0">
                <a:pos x="GluePoint213X" y="GluePoint213Y"/>
              </a:cxn>
              <a:cxn ang="0">
                <a:pos x="GluePoint214X" y="GluePoint214Y"/>
              </a:cxn>
              <a:cxn ang="0">
                <a:pos x="GluePoint215X" y="GluePoint215Y"/>
              </a:cxn>
              <a:cxn ang="0">
                <a:pos x="GluePoint216X" y="GluePoint216Y"/>
              </a:cxn>
              <a:cxn ang="0">
                <a:pos x="GluePoint217X" y="GluePoint217Y"/>
              </a:cxn>
              <a:cxn ang="0">
                <a:pos x="GluePoint218X" y="GluePoint218Y"/>
              </a:cxn>
              <a:cxn ang="0">
                <a:pos x="GluePoint219X" y="GluePoint219Y"/>
              </a:cxn>
              <a:cxn ang="0">
                <a:pos x="GluePoint220X" y="GluePoint220Y"/>
              </a:cxn>
              <a:cxn ang="0">
                <a:pos x="GluePoint221X" y="GluePoint221Y"/>
              </a:cxn>
              <a:cxn ang="0">
                <a:pos x="GluePoint222X" y="GluePoint222Y"/>
              </a:cxn>
              <a:cxn ang="0">
                <a:pos x="GluePoint223X" y="GluePoint223Y"/>
              </a:cxn>
              <a:cxn ang="0">
                <a:pos x="GluePoint224X" y="GluePoint224Y"/>
              </a:cxn>
              <a:cxn ang="0">
                <a:pos x="GluePoint225X" y="GluePoint225Y"/>
              </a:cxn>
              <a:cxn ang="0">
                <a:pos x="GluePoint226X" y="GluePoint226Y"/>
              </a:cxn>
              <a:cxn ang="0">
                <a:pos x="GluePoint227X" y="GluePoint227Y"/>
              </a:cxn>
              <a:cxn ang="0">
                <a:pos x="GluePoint228X" y="GluePoint228Y"/>
              </a:cxn>
              <a:cxn ang="0">
                <a:pos x="GluePoint229X" y="GluePoint229Y"/>
              </a:cxn>
              <a:cxn ang="0">
                <a:pos x="GluePoint230X" y="GluePoint230Y"/>
              </a:cxn>
              <a:cxn ang="0">
                <a:pos x="GluePoint231X" y="GluePoint231Y"/>
              </a:cxn>
              <a:cxn ang="0">
                <a:pos x="GluePoint232X" y="GluePoint232Y"/>
              </a:cxn>
              <a:cxn ang="0">
                <a:pos x="GluePoint233X" y="GluePoint233Y"/>
              </a:cxn>
              <a:cxn ang="0">
                <a:pos x="GluePoint234X" y="GluePoint234Y"/>
              </a:cxn>
              <a:cxn ang="0">
                <a:pos x="GluePoint235X" y="GluePoint235Y"/>
              </a:cxn>
              <a:cxn ang="0">
                <a:pos x="GluePoint236X" y="GluePoint236Y"/>
              </a:cxn>
              <a:cxn ang="0">
                <a:pos x="GluePoint237X" y="GluePoint237Y"/>
              </a:cxn>
              <a:cxn ang="0">
                <a:pos x="GluePoint238X" y="GluePoint238Y"/>
              </a:cxn>
              <a:cxn ang="0">
                <a:pos x="GluePoint239X" y="GluePoint239Y"/>
              </a:cxn>
              <a:cxn ang="0">
                <a:pos x="GluePoint240X" y="GluePoint240Y"/>
              </a:cxn>
              <a:cxn ang="0">
                <a:pos x="GluePoint241X" y="GluePoint241Y"/>
              </a:cxn>
              <a:cxn ang="0">
                <a:pos x="GluePoint242X" y="GluePoint242Y"/>
              </a:cxn>
              <a:cxn ang="0">
                <a:pos x="GluePoint243X" y="GluePoint243Y"/>
              </a:cxn>
              <a:cxn ang="0">
                <a:pos x="GluePoint244X" y="GluePoint244Y"/>
              </a:cxn>
              <a:cxn ang="0">
                <a:pos x="GluePoint245X" y="GluePoint245Y"/>
              </a:cxn>
              <a:cxn ang="0">
                <a:pos x="GluePoint246X" y="GluePoint246Y"/>
              </a:cxn>
              <a:cxn ang="0">
                <a:pos x="GluePoint247X" y="GluePoint247Y"/>
              </a:cxn>
              <a:cxn ang="0">
                <a:pos x="GluePoint248X" y="GluePoint248Y"/>
              </a:cxn>
              <a:cxn ang="0">
                <a:pos x="GluePoint249X" y="GluePoint249Y"/>
              </a:cxn>
              <a:cxn ang="0">
                <a:pos x="GluePoint250X" y="GluePoint250Y"/>
              </a:cxn>
              <a:cxn ang="0">
                <a:pos x="GluePoint251X" y="GluePoint251Y"/>
              </a:cxn>
              <a:cxn ang="0">
                <a:pos x="GluePoint252X" y="GluePoint252Y"/>
              </a:cxn>
            </a:cxnLst>
            <a:rect l="textAreaLeft" t="textAreaTop" r="textAreaRight" b="textAreaBottom"/>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600">
            <a:noFill/>
          </a:ln>
        </p:spPr>
        <p:style>
          <a:lnRef idx="0"/>
          <a:fillRef idx="0"/>
          <a:effectRef idx="0"/>
          <a:fontRef idx="minor"/>
        </p:style>
        <p:txBody>
          <a:bodyPr lIns="90000" tIns="45000" rIns="90000" bIns="45000" anchor="ctr">
            <a:noAutofit/>
          </a:bodyPr>
          <a:p>
            <a:endParaRPr lang="en-US" sz="1800" b="0" u="none" strike="noStrike">
              <a:solidFill>
                <a:schemeClr val="lt2"/>
              </a:solidFill>
              <a:effectLst/>
              <a:uFillTx/>
              <a:latin typeface="Calibri"/>
            </a:endParaRPr>
          </a:p>
        </p:txBody>
      </p:sp>
      <p:sp>
        <p:nvSpPr>
          <p:cNvPr id="139" name="PlaceHolder 1"/>
          <p:cNvSpPr>
            <a:spLocks noGrp="1"/>
          </p:cNvSpPr>
          <p:nvPr>
            <p:ph type="title"/>
          </p:nvPr>
        </p:nvSpPr>
        <p:spPr>
          <a:xfrm>
            <a:off x="723960" y="509760"/>
            <a:ext cx="7648920" cy="742680"/>
          </a:xfrm>
          <a:prstGeom prst="rect">
            <a:avLst/>
          </a:prstGeom>
          <a:noFill/>
          <a:ln w="0">
            <a:noFill/>
          </a:ln>
        </p:spPr>
        <p:txBody>
          <a:bodyPr lIns="91440" tIns="45720" rIns="91440" bIns="45720" anchor="ctr">
            <a:normAutofit fontScale="92500" lnSpcReduction="9999"/>
          </a:bodyPr>
          <a:p>
            <a:pPr indent="0" algn="l" defTabSz="914400">
              <a:lnSpc>
                <a:spcPct val="90000"/>
              </a:lnSpc>
              <a:buNone/>
            </a:pPr>
            <a:r>
              <a:rPr lang="en-US" sz="3600" b="0" u="none" strike="noStrike">
                <a:solidFill>
                  <a:schemeClr val="dk1"/>
                </a:solidFill>
                <a:effectLst/>
                <a:uFillTx/>
                <a:latin typeface="Calibri Light"/>
              </a:rPr>
              <a:t>    </a:t>
            </a:r>
            <a:r>
              <a:rPr lang="en-US" sz="3600" b="1" u="none" strike="noStrike">
                <a:solidFill>
                  <a:schemeClr val="dk1"/>
                </a:solidFill>
                <a:effectLst/>
                <a:uFillTx/>
                <a:latin typeface="Bahnschrift"/>
              </a:rPr>
              <a:t>… tout commence par la démographie </a:t>
            </a:r>
            <a:endParaRPr lang="en-US" sz="3600" b="0" u="none" strike="noStrike">
              <a:solidFill>
                <a:schemeClr val="dk1"/>
              </a:solidFill>
              <a:effectLst/>
              <a:uFillTx/>
              <a:latin typeface="Calibri Light"/>
            </a:endParaRPr>
          </a:p>
        </p:txBody>
      </p:sp>
      <p:pic>
        <p:nvPicPr>
          <p:cNvPr id="140" name="Picture 2" descr="Transition démographique — Wikipédia"/>
          <p:cNvPicPr/>
          <p:nvPr/>
        </p:nvPicPr>
        <p:blipFill>
          <a:blip r:embed="rId1"/>
          <a:stretch/>
        </p:blipFill>
        <p:spPr>
          <a:xfrm>
            <a:off x="2250000" y="2072520"/>
            <a:ext cx="7679880" cy="4127760"/>
          </a:xfrm>
          <a:prstGeom prst="rect">
            <a:avLst/>
          </a:prstGeom>
          <a:noFill/>
          <a:ln w="0">
            <a:noFill/>
          </a:ln>
        </p:spPr>
      </p:pic>
      <p:sp>
        <p:nvSpPr>
          <p:cNvPr id="141" name="Freeform: Shape 4106">
            <a:extLst>
              <a:ext uri="{C183D7F6-B498-43B3-948B-1728B52AA6E4}">
                <adec:decorative xmlns:adec="http://schemas.microsoft.com/office/drawing/2017/decorative" val="1"/>
              </a:ext>
            </a:extLst>
          </p:cNvPr>
          <p:cNvSpPr/>
          <p:nvPr/>
        </p:nvSpPr>
        <p:spPr>
          <a:xfrm>
            <a:off x="5307120" y="6278040"/>
            <a:ext cx="6884640" cy="579600"/>
          </a:xfrm>
          <a:custGeom>
            <a:avLst/>
            <a:gdLst>
              <a:gd name="textAreaLeft" fmla="*/ 0 w 6884640"/>
              <a:gd name="textAreaRight" fmla="*/ 6885000 w 6884640"/>
              <a:gd name="textAreaTop" fmla="*/ 0 h 579600"/>
              <a:gd name="textAreaBottom" fmla="*/ 579960 h 579600"/>
              <a:gd name="GluePoint1X" fmla="*/ 6884912 w 6884912"/>
              <a:gd name="GluePoint1Y" fmla="*/ 0 h 1161397"/>
              <a:gd name="GluePoint2X" fmla="*/ 6884912 w 6884912"/>
              <a:gd name="GluePoint2Y" fmla="*/ 1161397 h 1161397"/>
              <a:gd name="GluePoint3X" fmla="*/ 0 w 6884912"/>
              <a:gd name="GluePoint3Y" fmla="*/ 1161397 h 1161397"/>
              <a:gd name="GluePoint4X" fmla="*/ 27135 w 6884912"/>
              <a:gd name="GluePoint4Y" fmla="*/ 1147460 h 1161397"/>
              <a:gd name="GluePoint5X" fmla="*/ 115388 w 6884912"/>
              <a:gd name="GluePoint5Y" fmla="*/ 1159043 h 1161397"/>
              <a:gd name="GluePoint6X" fmla="*/ 119094 w 6884912"/>
              <a:gd name="GluePoint6Y" fmla="*/ 1148463 h 1161397"/>
              <a:gd name="GluePoint7X" fmla="*/ 171824 w 6884912"/>
              <a:gd name="GluePoint7Y" fmla="*/ 1133224 h 1161397"/>
              <a:gd name="GluePoint8X" fmla="*/ 376455 w 6884912"/>
              <a:gd name="GluePoint8Y" fmla="*/ 1137381 h 1161397"/>
              <a:gd name="GluePoint9X" fmla="*/ 478946 w 6884912"/>
              <a:gd name="GluePoint9Y" fmla="*/ 1106011 h 1161397"/>
              <a:gd name="GluePoint10X" fmla="*/ 512111 w 6884912"/>
              <a:gd name="GluePoint10Y" fmla="*/ 1085599 h 1161397"/>
              <a:gd name="GluePoint11X" fmla="*/ 567875 w 6884912"/>
              <a:gd name="GluePoint11Y" fmla="*/ 1051976 h 1161397"/>
              <a:gd name="GluePoint12X" fmla="*/ 601644 w 6884912"/>
              <a:gd name="GluePoint12Y" fmla="*/ 1003997 h 1161397"/>
              <a:gd name="GluePoint13X" fmla="*/ 651408 w 6884912"/>
              <a:gd name="GluePoint13Y" fmla="*/ 984938 h 1161397"/>
              <a:gd name="GluePoint14X" fmla="*/ 673197 w 6884912"/>
              <a:gd name="GluePoint14Y" fmla="*/ 1010060 h 1161397"/>
              <a:gd name="GluePoint15X" fmla="*/ 723108 w 6884912"/>
              <a:gd name="GluePoint15Y" fmla="*/ 980081 h 1161397"/>
              <a:gd name="GluePoint16X" fmla="*/ 797699 w 6884912"/>
              <a:gd name="GluePoint16Y" fmla="*/ 931362 h 1161397"/>
              <a:gd name="GluePoint17X" fmla="*/ 843359 w 6884912"/>
              <a:gd name="GluePoint17Y" fmla="*/ 910894 h 1161397"/>
              <a:gd name="GluePoint18X" fmla="*/ 965215 w 6884912"/>
              <a:gd name="GluePoint18Y" fmla="*/ 846701 h 1161397"/>
              <a:gd name="GluePoint19X" fmla="*/ 1085080 w 6884912"/>
              <a:gd name="GluePoint19Y" fmla="*/ 776086 h 1161397"/>
              <a:gd name="GluePoint20X" fmla="*/ 1131224 w 6884912"/>
              <a:gd name="GluePoint20Y" fmla="*/ 706160 h 1161397"/>
              <a:gd name="GluePoint21X" fmla="*/ 1138051 w 6884912"/>
              <a:gd name="GluePoint21Y" fmla="*/ 702034 h 1161397"/>
              <a:gd name="GluePoint22X" fmla="*/ 1158800 w 6884912"/>
              <a:gd name="GluePoint22Y" fmla="*/ 700004 h 1161397"/>
              <a:gd name="GluePoint23X" fmla="*/ 1166947 w 6884912"/>
              <a:gd name="GluePoint23Y" fmla="*/ 700762 h 1161397"/>
              <a:gd name="GluePoint24X" fmla="*/ 1178135 w 6884912"/>
              <a:gd name="GluePoint24Y" fmla="*/ 698631 h 1161397"/>
              <a:gd name="GluePoint25X" fmla="*/ 1178301 w 6884912"/>
              <a:gd name="GluePoint25Y" fmla="*/ 698094 h 1161397"/>
              <a:gd name="GluePoint26X" fmla="*/ 1188995 w 6884912"/>
              <a:gd name="GluePoint26Y" fmla="*/ 697048 h 1161397"/>
              <a:gd name="GluePoint27X" fmla="*/ 1242716 w 6884912"/>
              <a:gd name="GluePoint27Y" fmla="*/ 698052 h 1161397"/>
              <a:gd name="GluePoint28X" fmla="*/ 1299977 w 6884912"/>
              <a:gd name="GluePoint28Y" fmla="*/ 639196 h 1161397"/>
              <a:gd name="GluePoint29X" fmla="*/ 1326190 w 6884912"/>
              <a:gd name="GluePoint29Y" fmla="*/ 625955 h 1161397"/>
              <a:gd name="GluePoint30X" fmla="*/ 1339600 w 6884912"/>
              <a:gd name="GluePoint30Y" fmla="*/ 616295 h 1161397"/>
              <a:gd name="GluePoint31X" fmla="*/ 1340054 w 6884912"/>
              <a:gd name="GluePoint31Y" fmla="*/ 614022 h 1161397"/>
              <a:gd name="GluePoint32X" fmla="*/ 1391606 w 6884912"/>
              <a:gd name="GluePoint32Y" fmla="*/ 615229 h 1161397"/>
              <a:gd name="GluePoint33X" fmla="*/ 1397565 w 6884912"/>
              <a:gd name="GluePoint33Y" fmla="*/ 611490 h 1161397"/>
              <a:gd name="GluePoint34X" fmla="*/ 1432302 w 6884912"/>
              <a:gd name="GluePoint34Y" fmla="*/ 617267 h 1161397"/>
              <a:gd name="GluePoint35X" fmla="*/ 1449644 w 6884912"/>
              <a:gd name="GluePoint35Y" fmla="*/ 617591 h 1161397"/>
              <a:gd name="GluePoint36X" fmla="*/ 1455793 w 6884912"/>
              <a:gd name="GluePoint36Y" fmla="*/ 623174 h 1161397"/>
              <a:gd name="GluePoint37X" fmla="*/ 1480758 w 6884912"/>
              <a:gd name="GluePoint37Y" fmla="*/ 620863 h 1161397"/>
              <a:gd name="GluePoint38X" fmla="*/ 1483154 w 6884912"/>
              <a:gd name="GluePoint38Y" fmla="*/ 618527 h 1161397"/>
              <a:gd name="GluePoint39X" fmla="*/ 1505495 w 6884912"/>
              <a:gd name="GluePoint39Y" fmla="*/ 624325 h 1161397"/>
              <a:gd name="GluePoint40X" fmla="*/ 1526340 w 6884912"/>
              <a:gd name="GluePoint40Y" fmla="*/ 638496 h 1161397"/>
              <a:gd name="GluePoint41X" fmla="*/ 1731986 w 6884912"/>
              <a:gd name="GluePoint41Y" fmla="*/ 589682 h 1161397"/>
              <a:gd name="GluePoint42X" fmla="*/ 1927935 w 6884912"/>
              <a:gd name="GluePoint42Y" fmla="*/ 628540 h 1161397"/>
              <a:gd name="GluePoint43X" fmla="*/ 2039075 w 6884912"/>
              <a:gd name="GluePoint43Y" fmla="*/ 599964 h 1161397"/>
              <a:gd name="GluePoint44X" fmla="*/ 2066980 w 6884912"/>
              <a:gd name="GluePoint44Y" fmla="*/ 550413 h 1161397"/>
              <a:gd name="GluePoint45X" fmla="*/ 2352236 w 6884912"/>
              <a:gd name="GluePoint45Y" fmla="*/ 519602 h 1161397"/>
              <a:gd name="GluePoint46X" fmla="*/ 2420791 w 6884912"/>
              <a:gd name="GluePoint46Y" fmla="*/ 492826 h 1161397"/>
              <a:gd name="GluePoint47X" fmla="*/ 2489932 w 6884912"/>
              <a:gd name="GluePoint47Y" fmla="*/ 507864 h 1161397"/>
              <a:gd name="GluePoint48X" fmla="*/ 2512917 w 6884912"/>
              <a:gd name="GluePoint48Y" fmla="*/ 489127 h 1161397"/>
              <a:gd name="GluePoint49X" fmla="*/ 2516783 w 6884912"/>
              <a:gd name="GluePoint49Y" fmla="*/ 485473 h 1161397"/>
              <a:gd name="GluePoint50X" fmla="*/ 2534360 w 6884912"/>
              <a:gd name="GluePoint50Y" fmla="*/ 480064 h 1161397"/>
              <a:gd name="GluePoint51X" fmla="*/ 2536691 w 6884912"/>
              <a:gd name="GluePoint51Y" fmla="*/ 467018 h 1161397"/>
              <a:gd name="GluePoint52X" fmla="*/ 2561265 w 6884912"/>
              <a:gd name="GluePoint52Y" fmla="*/ 450623 h 1161397"/>
              <a:gd name="GluePoint53X" fmla="*/ 2594349 w 6884912"/>
              <a:gd name="GluePoint53Y" fmla="*/ 443884 h 1161397"/>
              <a:gd name="GluePoint54X" fmla="*/ 2754324 w 6884912"/>
              <a:gd name="GluePoint54Y" fmla="*/ 424766 h 1161397"/>
              <a:gd name="GluePoint55X" fmla="*/ 2848470 w 6884912"/>
              <a:gd name="GluePoint55Y" fmla="*/ 405966 h 1161397"/>
              <a:gd name="GluePoint56X" fmla="*/ 2881772 w 6884912"/>
              <a:gd name="GluePoint56Y" fmla="*/ 387260 h 1161397"/>
              <a:gd name="GluePoint57X" fmla="*/ 2929932 w 6884912"/>
              <a:gd name="GluePoint57Y" fmla="*/ 368912 h 1161397"/>
              <a:gd name="GluePoint58X" fmla="*/ 3013020 w 6884912"/>
              <a:gd name="GluePoint58Y" fmla="*/ 327578 h 1161397"/>
              <a:gd name="GluePoint59X" fmla="*/ 3127968 w 6884912"/>
              <a:gd name="GluePoint59Y" fmla="*/ 287613 h 1161397"/>
              <a:gd name="GluePoint60X" fmla="*/ 3222191 w 6884912"/>
              <a:gd name="GluePoint60Y" fmla="*/ 307887 h 1161397"/>
              <a:gd name="GluePoint61X" fmla="*/ 3227953 w 6884912"/>
              <a:gd name="GluePoint61Y" fmla="*/ 297650 h 1161397"/>
              <a:gd name="GluePoint62X" fmla="*/ 3287859 w 6884912"/>
              <a:gd name="GluePoint62Y" fmla="*/ 287558 h 1161397"/>
              <a:gd name="GluePoint63X" fmla="*/ 3510042 w 6884912"/>
              <a:gd name="GluePoint63Y" fmla="*/ 311820 h 1161397"/>
              <a:gd name="GluePoint64X" fmla="*/ 3626773 w 6884912"/>
              <a:gd name="GluePoint64Y" fmla="*/ 290452 h 1161397"/>
              <a:gd name="GluePoint65X" fmla="*/ 3666217 w 6884912"/>
              <a:gd name="GluePoint65Y" fmla="*/ 273255 h 1161397"/>
              <a:gd name="GluePoint66X" fmla="*/ 3732427 w 6884912"/>
              <a:gd name="GluePoint66Y" fmla="*/ 245039 h 1161397"/>
              <a:gd name="GluePoint67X" fmla="*/ 3777022 w 6884912"/>
              <a:gd name="GluePoint67Y" fmla="*/ 200276 h 1161397"/>
              <a:gd name="GluePoint68X" fmla="*/ 3791246 w 6884912"/>
              <a:gd name="GluePoint68Y" fmla="*/ 189996 h 1161397"/>
              <a:gd name="GluePoint69X" fmla="*/ 3819864 w 6884912"/>
              <a:gd name="GluePoint69Y" fmla="*/ 194605 h 1161397"/>
              <a:gd name="GluePoint70X" fmla="*/ 3830398 w 6884912"/>
              <a:gd name="GluePoint70Y" fmla="*/ 188383 h 1161397"/>
              <a:gd name="GluePoint71X" fmla="*/ 3834360 w 6884912"/>
              <a:gd name="GluePoint71Y" fmla="*/ 188992 h 1161397"/>
              <a:gd name="GluePoint72X" fmla="*/ 3843715 w 6884912"/>
              <a:gd name="GluePoint72Y" fmla="*/ 188752 h 1161397"/>
              <a:gd name="GluePoint73X" fmla="*/ 3842609 w 6884912"/>
              <a:gd name="GluePoint73Y" fmla="*/ 197386 h 1161397"/>
              <a:gd name="GluePoint74X" fmla="*/ 3853961 w 6884912"/>
              <a:gd name="GluePoint74Y" fmla="*/ 213380 h 1161397"/>
              <a:gd name="GluePoint75X" fmla="*/ 3907640 w 6884912"/>
              <a:gd name="GluePoint75Y" fmla="*/ 207568 h 1161397"/>
              <a:gd name="GluePoint76X" fmla="*/ 3910449 w 6884912"/>
              <a:gd name="GluePoint76Y" fmla="*/ 197808 h 1161397"/>
              <a:gd name="GluePoint77X" fmla="*/ 3917197 w 6884912"/>
              <a:gd name="GluePoint77Y" fmla="*/ 196121 h 1161397"/>
              <a:gd name="GluePoint78X" fmla="*/ 3922400 w 6884912"/>
              <a:gd name="GluePoint78Y" fmla="*/ 205056 h 1161397"/>
              <a:gd name="GluePoint79X" fmla="*/ 4013061 w 6884912"/>
              <a:gd name="GluePoint79Y" fmla="*/ 224874 h 1161397"/>
              <a:gd name="GluePoint80X" fmla="*/ 4134285 w 6884912"/>
              <a:gd name="GluePoint80Y" fmla="*/ 235592 h 1161397"/>
              <a:gd name="GluePoint81X" fmla="*/ 4220717 w 6884912"/>
              <a:gd name="GluePoint81Y" fmla="*/ 192946 h 1161397"/>
              <a:gd name="GluePoint82X" fmla="*/ 4228802 w 6884912"/>
              <a:gd name="GluePoint82Y" fmla="*/ 201468 h 1161397"/>
              <a:gd name="GluePoint83X" fmla="*/ 4289361 w 6884912"/>
              <a:gd name="GluePoint83Y" fmla="*/ 196642 h 1161397"/>
              <a:gd name="GluePoint84X" fmla="*/ 4498913 w 6884912"/>
              <a:gd name="GluePoint84Y" fmla="*/ 118915 h 1161397"/>
              <a:gd name="GluePoint85X" fmla="*/ 4617330 w 6884912"/>
              <a:gd name="GluePoint85Y" fmla="*/ 111163 h 1161397"/>
              <a:gd name="GluePoint86X" fmla="*/ 4659778 w 6884912"/>
              <a:gd name="GluePoint86Y" fmla="*/ 118219 h 1161397"/>
              <a:gd name="GluePoint87X" fmla="*/ 4730870 w 6884912"/>
              <a:gd name="GluePoint87Y" fmla="*/ 129432 h 1161397"/>
              <a:gd name="GluePoint88X" fmla="*/ 4785037 w 6884912"/>
              <a:gd name="GluePoint88Y" fmla="*/ 161964 h 1161397"/>
              <a:gd name="GluePoint89X" fmla="*/ 4844073 w 6884912"/>
              <a:gd name="GluePoint89Y" fmla="*/ 161768 h 1161397"/>
              <a:gd name="GluePoint90X" fmla="*/ 4856454 w 6884912"/>
              <a:gd name="GluePoint90Y" fmla="*/ 130488 h 1161397"/>
              <a:gd name="GluePoint91X" fmla="*/ 4920038 w 6884912"/>
              <a:gd name="GluePoint91Y" fmla="*/ 140418 h 1161397"/>
              <a:gd name="GluePoint92X" fmla="*/ 5016639 w 6884912"/>
              <a:gd name="GluePoint92Y" fmla="*/ 158905 h 1161397"/>
              <a:gd name="GluePoint93X" fmla="*/ 5072009 w 6884912"/>
              <a:gd name="GluePoint93Y" fmla="*/ 161502 h 1161397"/>
              <a:gd name="GluePoint94X" fmla="*/ 5223626 w 6884912"/>
              <a:gd name="GluePoint94Y" fmla="*/ 177356 h 1161397"/>
              <a:gd name="GluePoint95X" fmla="*/ 5375773 w 6884912"/>
              <a:gd name="GluePoint95Y" fmla="*/ 199913 h 1161397"/>
              <a:gd name="GluePoint96X" fmla="*/ 5467502 w 6884912"/>
              <a:gd name="GluePoint96Y" fmla="*/ 250963 h 1161397"/>
              <a:gd name="GluePoint97X" fmla="*/ 5592395 w 6884912"/>
              <a:gd name="GluePoint97Y" fmla="*/ 265434 h 1161397"/>
              <a:gd name="GluePoint98X" fmla="*/ 5613532 w 6884912"/>
              <a:gd name="GluePoint98Y" fmla="*/ 273379 h 1161397"/>
              <a:gd name="GluePoint99X" fmla="*/ 5642173 w 6884912"/>
              <a:gd name="GluePoint99Y" fmla="*/ 266904 h 1161397"/>
              <a:gd name="GluePoint100X" fmla="*/ 5756910 w 6884912"/>
              <a:gd name="GluePoint100Y" fmla="*/ 239211 h 1161397"/>
              <a:gd name="GluePoint101X" fmla="*/ 5846667 w 6884912"/>
              <a:gd name="GluePoint101Y" fmla="*/ 201786 h 1161397"/>
              <a:gd name="GluePoint102X" fmla="*/ 5960732 w 6884912"/>
              <a:gd name="GluePoint102Y" fmla="*/ 220708 h 1161397"/>
              <a:gd name="GluePoint103X" fmla="*/ 6029542 w 6884912"/>
              <a:gd name="GluePoint103Y" fmla="*/ 210339 h 1161397"/>
              <a:gd name="GluePoint104X" fmla="*/ 6141123 w 6884912"/>
              <a:gd name="GluePoint104Y" fmla="*/ 159923 h 1161397"/>
              <a:gd name="GluePoint105X" fmla="*/ 6290640 w 6884912"/>
              <a:gd name="GluePoint105Y" fmla="*/ 167441 h 1161397"/>
              <a:gd name="GluePoint106X" fmla="*/ 6322806 w 6884912"/>
              <a:gd name="GluePoint106Y" fmla="*/ 213293 h 1161397"/>
              <a:gd name="GluePoint107X" fmla="*/ 6364914 w 6884912"/>
              <a:gd name="GluePoint107Y" fmla="*/ 240140 h 1161397"/>
              <a:gd name="GluePoint108X" fmla="*/ 6380420 w 6884912"/>
              <a:gd name="GluePoint108Y" fmla="*/ 173195 h 1161397"/>
              <a:gd name="GluePoint109X" fmla="*/ 6507891 w 6884912"/>
              <a:gd name="GluePoint109Y" fmla="*/ 118474 h 1161397"/>
              <a:gd name="GluePoint110X" fmla="*/ 6571807 w 6884912"/>
              <a:gd name="GluePoint110Y" fmla="*/ 98636 h 1161397"/>
              <a:gd name="GluePoint111X" fmla="*/ 6671880 w 6884912"/>
              <a:gd name="GluePoint111Y" fmla="*/ 82931 h 1161397"/>
              <a:gd name="GluePoint112X" fmla="*/ 6702266 w 6884912"/>
              <a:gd name="GluePoint112Y" fmla="*/ 75470 h 1161397"/>
              <a:gd name="GluePoint113X" fmla="*/ 6845802 w 6884912"/>
              <a:gd name="GluePoint113Y" fmla="*/ 24496 h 116139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 ang="0">
                <a:pos x="GluePoint45X" y="GluePoint45Y"/>
              </a:cxn>
              <a:cxn ang="0">
                <a:pos x="GluePoint46X" y="GluePoint46Y"/>
              </a:cxn>
              <a:cxn ang="0">
                <a:pos x="GluePoint47X" y="GluePoint47Y"/>
              </a:cxn>
              <a:cxn ang="0">
                <a:pos x="GluePoint48X" y="GluePoint48Y"/>
              </a:cxn>
              <a:cxn ang="0">
                <a:pos x="GluePoint49X" y="GluePoint49Y"/>
              </a:cxn>
              <a:cxn ang="0">
                <a:pos x="GluePoint50X" y="GluePoint50Y"/>
              </a:cxn>
              <a:cxn ang="0">
                <a:pos x="GluePoint51X" y="GluePoint51Y"/>
              </a:cxn>
              <a:cxn ang="0">
                <a:pos x="GluePoint52X" y="GluePoint52Y"/>
              </a:cxn>
              <a:cxn ang="0">
                <a:pos x="GluePoint53X" y="GluePoint53Y"/>
              </a:cxn>
              <a:cxn ang="0">
                <a:pos x="GluePoint54X" y="GluePoint54Y"/>
              </a:cxn>
              <a:cxn ang="0">
                <a:pos x="GluePoint55X" y="GluePoint55Y"/>
              </a:cxn>
              <a:cxn ang="0">
                <a:pos x="GluePoint56X" y="GluePoint56Y"/>
              </a:cxn>
              <a:cxn ang="0">
                <a:pos x="GluePoint57X" y="GluePoint57Y"/>
              </a:cxn>
              <a:cxn ang="0">
                <a:pos x="GluePoint58X" y="GluePoint58Y"/>
              </a:cxn>
              <a:cxn ang="0">
                <a:pos x="GluePoint59X" y="GluePoint59Y"/>
              </a:cxn>
              <a:cxn ang="0">
                <a:pos x="GluePoint60X" y="GluePoint60Y"/>
              </a:cxn>
              <a:cxn ang="0">
                <a:pos x="GluePoint61X" y="GluePoint61Y"/>
              </a:cxn>
              <a:cxn ang="0">
                <a:pos x="GluePoint62X" y="GluePoint62Y"/>
              </a:cxn>
              <a:cxn ang="0">
                <a:pos x="GluePoint63X" y="GluePoint63Y"/>
              </a:cxn>
              <a:cxn ang="0">
                <a:pos x="GluePoint64X" y="GluePoint64Y"/>
              </a:cxn>
              <a:cxn ang="0">
                <a:pos x="GluePoint65X" y="GluePoint65Y"/>
              </a:cxn>
              <a:cxn ang="0">
                <a:pos x="GluePoint66X" y="GluePoint66Y"/>
              </a:cxn>
              <a:cxn ang="0">
                <a:pos x="GluePoint67X" y="GluePoint67Y"/>
              </a:cxn>
              <a:cxn ang="0">
                <a:pos x="GluePoint68X" y="GluePoint68Y"/>
              </a:cxn>
              <a:cxn ang="0">
                <a:pos x="GluePoint69X" y="GluePoint69Y"/>
              </a:cxn>
              <a:cxn ang="0">
                <a:pos x="GluePoint70X" y="GluePoint70Y"/>
              </a:cxn>
              <a:cxn ang="0">
                <a:pos x="GluePoint71X" y="GluePoint71Y"/>
              </a:cxn>
              <a:cxn ang="0">
                <a:pos x="GluePoint72X" y="GluePoint72Y"/>
              </a:cxn>
              <a:cxn ang="0">
                <a:pos x="GluePoint73X" y="GluePoint73Y"/>
              </a:cxn>
              <a:cxn ang="0">
                <a:pos x="GluePoint74X" y="GluePoint74Y"/>
              </a:cxn>
              <a:cxn ang="0">
                <a:pos x="GluePoint75X" y="GluePoint75Y"/>
              </a:cxn>
              <a:cxn ang="0">
                <a:pos x="GluePoint76X" y="GluePoint76Y"/>
              </a:cxn>
              <a:cxn ang="0">
                <a:pos x="GluePoint77X" y="GluePoint77Y"/>
              </a:cxn>
              <a:cxn ang="0">
                <a:pos x="GluePoint78X" y="GluePoint78Y"/>
              </a:cxn>
              <a:cxn ang="0">
                <a:pos x="GluePoint79X" y="GluePoint79Y"/>
              </a:cxn>
              <a:cxn ang="0">
                <a:pos x="GluePoint80X" y="GluePoint80Y"/>
              </a:cxn>
              <a:cxn ang="0">
                <a:pos x="GluePoint81X" y="GluePoint81Y"/>
              </a:cxn>
              <a:cxn ang="0">
                <a:pos x="GluePoint82X" y="GluePoint82Y"/>
              </a:cxn>
              <a:cxn ang="0">
                <a:pos x="GluePoint83X" y="GluePoint83Y"/>
              </a:cxn>
              <a:cxn ang="0">
                <a:pos x="GluePoint84X" y="GluePoint84Y"/>
              </a:cxn>
              <a:cxn ang="0">
                <a:pos x="GluePoint85X" y="GluePoint85Y"/>
              </a:cxn>
              <a:cxn ang="0">
                <a:pos x="GluePoint86X" y="GluePoint86Y"/>
              </a:cxn>
              <a:cxn ang="0">
                <a:pos x="GluePoint87X" y="GluePoint87Y"/>
              </a:cxn>
              <a:cxn ang="0">
                <a:pos x="GluePoint88X" y="GluePoint88Y"/>
              </a:cxn>
              <a:cxn ang="0">
                <a:pos x="GluePoint89X" y="GluePoint89Y"/>
              </a:cxn>
              <a:cxn ang="0">
                <a:pos x="GluePoint90X" y="GluePoint90Y"/>
              </a:cxn>
              <a:cxn ang="0">
                <a:pos x="GluePoint91X" y="GluePoint91Y"/>
              </a:cxn>
              <a:cxn ang="0">
                <a:pos x="GluePoint92X" y="GluePoint92Y"/>
              </a:cxn>
              <a:cxn ang="0">
                <a:pos x="GluePoint93X" y="GluePoint93Y"/>
              </a:cxn>
              <a:cxn ang="0">
                <a:pos x="GluePoint94X" y="GluePoint94Y"/>
              </a:cxn>
              <a:cxn ang="0">
                <a:pos x="GluePoint95X" y="GluePoint95Y"/>
              </a:cxn>
              <a:cxn ang="0">
                <a:pos x="GluePoint96X" y="GluePoint96Y"/>
              </a:cxn>
              <a:cxn ang="0">
                <a:pos x="GluePoint97X" y="GluePoint97Y"/>
              </a:cxn>
              <a:cxn ang="0">
                <a:pos x="GluePoint98X" y="GluePoint98Y"/>
              </a:cxn>
              <a:cxn ang="0">
                <a:pos x="GluePoint99X" y="GluePoint99Y"/>
              </a:cxn>
              <a:cxn ang="0">
                <a:pos x="GluePoint100X" y="GluePoint100Y"/>
              </a:cxn>
              <a:cxn ang="0">
                <a:pos x="GluePoint101X" y="GluePoint101Y"/>
              </a:cxn>
              <a:cxn ang="0">
                <a:pos x="GluePoint102X" y="GluePoint102Y"/>
              </a:cxn>
              <a:cxn ang="0">
                <a:pos x="GluePoint103X" y="GluePoint103Y"/>
              </a:cxn>
              <a:cxn ang="0">
                <a:pos x="GluePoint104X" y="GluePoint104Y"/>
              </a:cxn>
              <a:cxn ang="0">
                <a:pos x="GluePoint105X" y="GluePoint105Y"/>
              </a:cxn>
              <a:cxn ang="0">
                <a:pos x="GluePoint106X" y="GluePoint106Y"/>
              </a:cxn>
              <a:cxn ang="0">
                <a:pos x="GluePoint107X" y="GluePoint107Y"/>
              </a:cxn>
              <a:cxn ang="0">
                <a:pos x="GluePoint108X" y="GluePoint108Y"/>
              </a:cxn>
              <a:cxn ang="0">
                <a:pos x="GluePoint109X" y="GluePoint109Y"/>
              </a:cxn>
              <a:cxn ang="0">
                <a:pos x="GluePoint110X" y="GluePoint110Y"/>
              </a:cxn>
              <a:cxn ang="0">
                <a:pos x="GluePoint111X" y="GluePoint111Y"/>
              </a:cxn>
              <a:cxn ang="0">
                <a:pos x="GluePoint112X" y="GluePoint112Y"/>
              </a:cxn>
              <a:cxn ang="0">
                <a:pos x="GluePoint113X" y="GluePoint113Y"/>
              </a:cxn>
            </a:cxnLst>
            <a:rect l="textAreaLeft" t="textAreaTop" r="textAreaRight" b="textAreaBottom"/>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42" name="PlaceHolder 2"/>
          <p:cNvSpPr>
            <a:spLocks noGrp="1"/>
          </p:cNvSpPr>
          <p:nvPr>
            <p:ph type="ftr" idx="42"/>
          </p:nvPr>
        </p:nvSpPr>
        <p:spPr>
          <a:xfrm>
            <a:off x="4038480" y="6356520"/>
            <a:ext cx="4114440" cy="364680"/>
          </a:xfrm>
          <a:prstGeom prst="rect">
            <a:avLst/>
          </a:prstGeom>
          <a:noFill/>
          <a:ln w="0">
            <a:noFill/>
          </a:ln>
        </p:spPr>
        <p:txBody>
          <a:bodyPr lIns="91440" tIns="45720" rIns="91440" bIns="45720" anchor="ctr">
            <a:normAutofit/>
          </a:bodyPr>
          <a:lstStyle>
            <a:lvl1pPr indent="0" algn="ctr" defTabSz="914400">
              <a:lnSpc>
                <a:spcPct val="100000"/>
              </a:lnSpc>
              <a:spcAft>
                <a:spcPts val="601"/>
              </a:spcAft>
              <a:buNone/>
              <a:defRPr lang="en-US" sz="900" b="0" u="none" strike="noStrike">
                <a:solidFill>
                  <a:schemeClr val="dk1">
                    <a:tint val="75000"/>
                  </a:schemeClr>
                </a:solidFill>
                <a:effectLst/>
                <a:uFillTx/>
                <a:latin typeface="Calibri"/>
              </a:defRPr>
            </a:lvl1pPr>
          </a:lstStyle>
          <a:p>
            <a:pPr indent="0" algn="ctr" defTabSz="914400">
              <a:lnSpc>
                <a:spcPct val="100000"/>
              </a:lnSpc>
              <a:spcAft>
                <a:spcPts val="601"/>
              </a:spcAft>
              <a:buNone/>
            </a:pPr>
            <a:r>
              <a:rPr lang="en-US" sz="900" b="0" u="none" strike="noStrike">
                <a:solidFill>
                  <a:schemeClr val="dk1">
                    <a:tint val="75000"/>
                  </a:schemeClr>
                </a:solidFill>
                <a:effectLst/>
                <a:uFillTx/>
                <a:latin typeface="Calibri"/>
              </a:rPr>
              <a:t>la financiarisation de l'immobilier Paris la Défense Bernard Roth 31 mars 2023</a:t>
            </a:r>
            <a:endParaRPr lang="fr-FR" sz="900" b="0" u="none" strike="noStrike">
              <a:solidFill>
                <a:srgbClr val="000000"/>
              </a:solidFill>
              <a:effectLst/>
              <a:uFillTx/>
              <a:latin typeface="Times New Roman"/>
            </a:endParaRPr>
          </a:p>
        </p:txBody>
      </p:sp>
      <p:sp>
        <p:nvSpPr>
          <p:cNvPr id="143" name="PlaceHolder 3"/>
          <p:cNvSpPr>
            <a:spLocks noGrp="1"/>
          </p:cNvSpPr>
          <p:nvPr>
            <p:ph type="sldNum" idx="43"/>
          </p:nvPr>
        </p:nvSpPr>
        <p:spPr>
          <a:xfrm>
            <a:off x="8610480" y="6356520"/>
            <a:ext cx="2742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000" b="0" u="none" strike="noStrike">
                <a:solidFill>
                  <a:schemeClr val="dk1">
                    <a:tint val="75000"/>
                  </a:schemeClr>
                </a:solidFill>
                <a:effectLst/>
                <a:uFillTx/>
                <a:latin typeface="Calibri"/>
              </a:defRPr>
            </a:lvl1pPr>
          </a:lstStyle>
          <a:p>
            <a:pPr indent="0" algn="r" defTabSz="914400">
              <a:lnSpc>
                <a:spcPct val="100000"/>
              </a:lnSpc>
              <a:spcAft>
                <a:spcPts val="601"/>
              </a:spcAft>
              <a:buNone/>
            </a:pPr>
            <a:fld id="{7AEC4B32-877F-4B0C-95B3-6A2AEFEBD6C3}" type="slidenum">
              <a:rPr lang="en-US" sz="1000" b="0" u="none" strike="noStrike">
                <a:solidFill>
                  <a:schemeClr val="dk1">
                    <a:tint val="75000"/>
                  </a:schemeClr>
                </a:solidFill>
                <a:effectLst/>
                <a:uFillTx/>
                <a:latin typeface="Calibri"/>
              </a:rPr>
              <a:t>&lt;numéro&gt;</a:t>
            </a:fld>
            <a:endParaRPr lang="fr-FR" sz="1000" b="0" u="none" strike="noStrik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title"/>
          </p:nvPr>
        </p:nvSpPr>
        <p:spPr>
          <a:xfrm>
            <a:off x="838080" y="136440"/>
            <a:ext cx="10515240" cy="95184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TAUX COURTS  &lt; 2 ans</a:t>
            </a:r>
            <a:endParaRPr lang="en-US" sz="4000" b="0" u="none" strike="noStrike">
              <a:solidFill>
                <a:schemeClr val="dk1"/>
              </a:solidFill>
              <a:effectLst/>
              <a:uFillTx/>
              <a:latin typeface="Calibri Light"/>
            </a:endParaRPr>
          </a:p>
        </p:txBody>
      </p:sp>
      <p:sp>
        <p:nvSpPr>
          <p:cNvPr id="393" name="PlaceHolder 2"/>
          <p:cNvSpPr>
            <a:spLocks noGrp="1"/>
          </p:cNvSpPr>
          <p:nvPr>
            <p:ph/>
          </p:nvPr>
        </p:nvSpPr>
        <p:spPr>
          <a:xfrm>
            <a:off x="838080" y="1197360"/>
            <a:ext cx="10515240" cy="4979160"/>
          </a:xfrm>
          <a:prstGeom prst="rect">
            <a:avLst/>
          </a:prstGeom>
          <a:noFill/>
          <a:ln w="0">
            <a:noFill/>
          </a:ln>
        </p:spPr>
        <p:txBody>
          <a:bodyPr lIns="91440" tIns="45720" rIns="91440" bIns="45720" anchor="t">
            <a:normAutofit lnSpcReduction="9999"/>
          </a:bodyPr>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a:t>
            </a:r>
            <a:r>
              <a:rPr lang="fr-FR" sz="2800" b="1" u="none" strike="noStrike">
                <a:solidFill>
                  <a:schemeClr val="dk1"/>
                </a:solidFill>
                <a:effectLst/>
                <a:uFillTx/>
                <a:latin typeface="Bahnschrift"/>
              </a:rPr>
              <a:t>Comment sont définis les taux courts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600" b="0" u="none" strike="noStrike">
                <a:solidFill>
                  <a:schemeClr val="lt1"/>
                </a:solidFill>
                <a:effectLst/>
                <a:uFillTx/>
                <a:latin typeface="Bahnschrift"/>
              </a:rPr>
              <a:t>Par Banque Centrale (ex :BCE) qui fixe les « </a:t>
            </a:r>
            <a:r>
              <a:rPr lang="fr-FR" sz="2600" b="0" i="1" u="none" strike="noStrike">
                <a:solidFill>
                  <a:schemeClr val="lt1"/>
                </a:solidFill>
                <a:effectLst/>
                <a:uFillTx/>
                <a:latin typeface="Bahnschrift"/>
              </a:rPr>
              <a:t>taux directeurs </a:t>
            </a:r>
            <a:r>
              <a:rPr lang="fr-FR" sz="2600" b="0" u="none" strike="noStrike">
                <a:solidFill>
                  <a:schemeClr val="lt1"/>
                </a:solidFill>
                <a:effectLst/>
                <a:uFillTx/>
                <a:latin typeface="Bahnschrift"/>
              </a:rPr>
              <a:t>». </a:t>
            </a:r>
            <a:endParaRPr lang="en-US" sz="26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600" b="0" u="none" strike="noStrike">
                <a:solidFill>
                  <a:schemeClr val="lt1"/>
                </a:solidFill>
                <a:effectLst/>
                <a:uFillTx/>
                <a:latin typeface="Bahnschrift"/>
              </a:rPr>
              <a:t>Fixés à </a:t>
            </a:r>
            <a:r>
              <a:rPr lang="fr-FR" sz="2600" b="0" u="none" strike="noStrike">
                <a:solidFill>
                  <a:schemeClr val="dk1"/>
                </a:solidFill>
                <a:effectLst/>
                <a:uFillTx/>
                <a:latin typeface="Bahnschrift"/>
              </a:rPr>
              <a:t>0% </a:t>
            </a:r>
            <a:r>
              <a:rPr lang="fr-FR" sz="2600" b="0" u="none" strike="noStrike">
                <a:solidFill>
                  <a:schemeClr val="lt1"/>
                </a:solidFill>
                <a:effectLst/>
                <a:uFillTx/>
                <a:latin typeface="Bahnschrift"/>
              </a:rPr>
              <a:t>depuis 2016, la BCE les a remontés deux fois en 2022 pour les porter à </a:t>
            </a:r>
            <a:r>
              <a:rPr lang="fr-FR" sz="2600" b="0" u="none" strike="noStrike">
                <a:solidFill>
                  <a:schemeClr val="dk1"/>
                </a:solidFill>
                <a:effectLst/>
                <a:uFillTx/>
                <a:latin typeface="Bahnschrift"/>
              </a:rPr>
              <a:t>3% </a:t>
            </a:r>
            <a:r>
              <a:rPr lang="fr-FR" sz="2600" b="0" u="none" strike="noStrike">
                <a:solidFill>
                  <a:schemeClr val="lt1"/>
                </a:solidFill>
                <a:effectLst/>
                <a:uFillTx/>
                <a:latin typeface="Bahnschrift"/>
              </a:rPr>
              <a:t>en mars  2023.</a:t>
            </a:r>
            <a:endParaRPr lang="en-US" sz="26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600" b="0" u="none" strike="noStrike">
                <a:solidFill>
                  <a:schemeClr val="lt1"/>
                </a:solidFill>
                <a:effectLst/>
                <a:uFillTx/>
                <a:latin typeface="Bahnschrift"/>
              </a:rPr>
              <a:t>Les institutions financières se prêtent des capitaux entre elles pour obtenir, l’argent nécessaire à leurs activités.</a:t>
            </a:r>
            <a:endParaRPr lang="en-US" sz="26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600" b="0" u="none" strike="noStrike">
              <a:solidFill>
                <a:schemeClr val="dk1"/>
              </a:solidFill>
              <a:effectLst/>
              <a:uFillTx/>
              <a:latin typeface="Calibri"/>
            </a:endParaRPr>
          </a:p>
          <a:p>
            <a:pPr marL="228600" indent="-228600" algn="l" defTabSz="914400">
              <a:lnSpc>
                <a:spcPct val="90000"/>
              </a:lnSpc>
              <a:spcBef>
                <a:spcPts val="1001"/>
              </a:spcBef>
              <a:buClr>
                <a:srgbClr val="FFFF00"/>
              </a:buClr>
              <a:buFont typeface="Arial"/>
              <a:buChar char="-"/>
              <a:tabLst>
                <a:tab pos="0" algn="l"/>
              </a:tabLst>
            </a:pPr>
            <a:r>
              <a:rPr lang="fr-FR" sz="3100" b="0" u="none" strike="noStrike">
                <a:solidFill>
                  <a:schemeClr val="dk1"/>
                </a:solidFill>
                <a:effectLst/>
                <a:uFillTx/>
                <a:latin typeface="Bahnschrift"/>
              </a:rPr>
              <a:t>Quelles sont les influences des taux courts ?</a:t>
            </a:r>
            <a:endParaRPr lang="en-US" sz="31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600" b="0" u="none" strike="noStrike">
                <a:solidFill>
                  <a:schemeClr val="lt1"/>
                </a:solidFill>
                <a:effectLst/>
                <a:uFillTx/>
                <a:latin typeface="Bahnschrift"/>
              </a:rPr>
              <a:t>c’est la rémunération de l’argent sur des courtes périodes. </a:t>
            </a:r>
            <a:endParaRPr lang="en-US" sz="26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600" b="0" u="none" strike="noStrike">
                <a:solidFill>
                  <a:schemeClr val="lt1"/>
                </a:solidFill>
                <a:effectLst/>
                <a:uFillTx/>
                <a:latin typeface="Bahnschrift"/>
              </a:rPr>
              <a:t>En relevant les taux courts, la BC fait payer plus cher les emprunts qui ont été faits sur une base de taux variable. Il s’agit par exemple des crédits aux entreprises qui empruntent à court terme</a:t>
            </a:r>
            <a:endParaRPr lang="en-US" sz="26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8D4AC66C-123A-45D9-8176-83424CEEB39C}" type="slidenum">
              <a:t>140</a:t>
            </a:fld>
          </a:p>
        </p:txBody>
      </p:sp>
    </p:spTree>
  </p:cSld>
  <mc:AlternateContent>
    <mc:Choice Requires="p14">
      <p:transition spd="slow" p14:dur="2000"/>
    </mc:Choice>
    <mc:Fallback>
      <p:transition spd="slow"/>
    </mc:Fallback>
  </mc:AlternateContent>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838080" y="24840"/>
            <a:ext cx="10515240" cy="705240"/>
          </a:xfrm>
          <a:prstGeom prst="rect">
            <a:avLst/>
          </a:prstGeom>
          <a:noFill/>
          <a:ln w="0">
            <a:noFill/>
          </a:ln>
        </p:spPr>
        <p:txBody>
          <a:bodyPr lIns="91440" tIns="45720" rIns="91440" bIns="45720" anchor="ctr">
            <a:normAutofit/>
          </a:bodyPr>
          <a:p>
            <a:pPr indent="0" algn="ctr" defTabSz="914400">
              <a:lnSpc>
                <a:spcPct val="90000"/>
              </a:lnSpc>
              <a:buNone/>
            </a:pPr>
            <a:r>
              <a:rPr lang="fr-FR" sz="2800" b="1" u="none" strike="noStrike">
                <a:solidFill>
                  <a:schemeClr val="lt1"/>
                </a:solidFill>
                <a:effectLst/>
                <a:uFillTx/>
                <a:latin typeface="Bahnschrift"/>
              </a:rPr>
              <a:t>EVOLUTION  TAUX LONGS TAUX COURTS</a:t>
            </a:r>
            <a:endParaRPr lang="en-US" sz="2800" b="0" u="none" strike="noStrike">
              <a:solidFill>
                <a:schemeClr val="dk1"/>
              </a:solidFill>
              <a:effectLst/>
              <a:uFillTx/>
              <a:latin typeface="Calibri Light"/>
            </a:endParaRPr>
          </a:p>
        </p:txBody>
      </p:sp>
      <p:pic>
        <p:nvPicPr>
          <p:cNvPr id="395" name="Picture 2" descr="Inversion courbe des taux : une récession est-elle à craindre ?"/>
          <p:cNvPicPr/>
          <p:nvPr/>
        </p:nvPicPr>
        <p:blipFill>
          <a:blip r:embed="rId1"/>
          <a:stretch/>
        </p:blipFill>
        <p:spPr>
          <a:xfrm>
            <a:off x="1507320" y="730080"/>
            <a:ext cx="9177120" cy="51462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96F7915-8678-4F44-8EA4-A182554F2118}" type="slidenum">
              <a:t>141</a:t>
            </a:fld>
          </a:p>
        </p:txBody>
      </p:sp>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1262880" y="136440"/>
            <a:ext cx="10515240" cy="1325160"/>
          </a:xfrm>
          <a:prstGeom prst="rect">
            <a:avLst/>
          </a:prstGeom>
          <a:noFill/>
          <a:ln w="0">
            <a:noFill/>
          </a:ln>
        </p:spPr>
        <p:txBody>
          <a:bodyPr lIns="91440" tIns="45720" rIns="91440" bIns="45720" anchor="ctr">
            <a:normAutofit fontScale="92500" lnSpcReduction="9999"/>
          </a:bodyPr>
          <a:p>
            <a:pPr indent="0" algn="l" defTabSz="914400">
              <a:lnSpc>
                <a:spcPct val="90000"/>
              </a:lnSpc>
              <a:buNone/>
            </a:pPr>
            <a:r>
              <a:rPr lang="fr-FR" sz="4400" b="0" u="none" strike="noStrike">
                <a:solidFill>
                  <a:schemeClr val="lt1"/>
                </a:solidFill>
                <a:effectLst/>
                <a:uFillTx/>
                <a:latin typeface="Bahnschrift"/>
              </a:rPr>
              <a:t>Politique monétaire / Politique budgétaire</a:t>
            </a:r>
            <a:br>
              <a:rPr sz="4400"/>
            </a:br>
            <a:endParaRPr lang="en-US" sz="4400" b="0" u="none" strike="noStrike">
              <a:solidFill>
                <a:schemeClr val="dk1"/>
              </a:solidFill>
              <a:effectLst/>
              <a:uFillTx/>
              <a:latin typeface="Calibri Light"/>
            </a:endParaRPr>
          </a:p>
        </p:txBody>
      </p:sp>
      <p:pic>
        <p:nvPicPr>
          <p:cNvPr id="397" name="Espace réservé du contenu 5"/>
          <p:cNvPicPr/>
          <p:nvPr/>
        </p:nvPicPr>
        <p:blipFill>
          <a:blip r:embed="rId1"/>
          <a:stretch/>
        </p:blipFill>
        <p:spPr>
          <a:xfrm>
            <a:off x="1370880" y="1447920"/>
            <a:ext cx="9450360" cy="46803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A1432134-ECB8-4A6A-B38F-FB7C350EEBC4}" type="slidenum">
              <a:t>142</a:t>
            </a:fld>
          </a:p>
        </p:txBody>
      </p:sp>
    </p:spTree>
  </p:cSld>
  <mc:AlternateContent>
    <mc:Choice Requires="p14">
      <p:transition spd="slow" p14:dur="2000"/>
    </mc:Choice>
    <mc:Fallback>
      <p:transition spd="slow"/>
    </mc:Fallback>
  </mc:AlternateContent>
</p:sld>
</file>

<file path=ppt/slides/slide1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838080" y="136440"/>
            <a:ext cx="10515240" cy="95184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POLITIQUE MONETAIRE</a:t>
            </a:r>
            <a:endParaRPr lang="en-US" sz="4400" b="0" u="none" strike="noStrike">
              <a:solidFill>
                <a:schemeClr val="dk1"/>
              </a:solidFill>
              <a:effectLst/>
              <a:uFillTx/>
              <a:latin typeface="Calibri Light"/>
            </a:endParaRPr>
          </a:p>
        </p:txBody>
      </p:sp>
      <p:pic>
        <p:nvPicPr>
          <p:cNvPr id="399" name="Picture 4"/>
          <p:cNvPicPr/>
          <p:nvPr/>
        </p:nvPicPr>
        <p:blipFill>
          <a:blip r:embed="rId1"/>
          <a:stretch/>
        </p:blipFill>
        <p:spPr>
          <a:xfrm>
            <a:off x="1884960" y="1959480"/>
            <a:ext cx="8421480" cy="29386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8CBC40F-3AD3-40B7-9A1B-4064B8F1B8ED}" type="slidenum">
              <a:t>143</a:t>
            </a:fld>
          </a:p>
        </p:txBody>
      </p:sp>
    </p:spTree>
  </p:cSld>
  <mc:AlternateContent>
    <mc:Choice Requires="p14">
      <p:transition spd="slow" p14:dur="2000"/>
    </mc:Choice>
    <mc:Fallback>
      <p:transition spd="slow"/>
    </mc:Fallback>
  </mc:AlternateContent>
</p:sld>
</file>

<file path=ppt/slides/slide1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Picture 2"/>
          <p:cNvPicPr/>
          <p:nvPr/>
        </p:nvPicPr>
        <p:blipFill>
          <a:blip r:embed="rId1"/>
          <a:stretch/>
        </p:blipFill>
        <p:spPr>
          <a:xfrm>
            <a:off x="3233160" y="365040"/>
            <a:ext cx="5921640" cy="58532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F79D8C84-62E3-4F6D-9818-25F06B053C27}" type="slidenum">
              <a:t>144</a:t>
            </a:fld>
          </a:p>
        </p:txBody>
      </p:sp>
    </p:spTree>
  </p:cSld>
  <mc:AlternateContent>
    <mc:Choice Requires="p14">
      <p:transition spd="slow" p14:dur="2000"/>
    </mc:Choice>
    <mc:Fallback>
      <p:transition spd="slow"/>
    </mc:Fallback>
  </mc:AlternateContent>
</p:sld>
</file>

<file path=ppt/slides/slide1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title"/>
          </p:nvPr>
        </p:nvSpPr>
        <p:spPr>
          <a:xfrm>
            <a:off x="838080" y="136440"/>
            <a:ext cx="10515240" cy="744840"/>
          </a:xfrm>
          <a:prstGeom prst="rect">
            <a:avLst/>
          </a:prstGeom>
          <a:noFill/>
          <a:ln w="0">
            <a:noFill/>
          </a:ln>
        </p:spPr>
        <p:txBody>
          <a:bodyPr lIns="91440" tIns="45720" rIns="91440" bIns="45720" anchor="ctr">
            <a:normAutofit lnSpcReduction="9999"/>
          </a:bodyPr>
          <a:p>
            <a:pPr indent="0" algn="ctr" defTabSz="914400">
              <a:lnSpc>
                <a:spcPct val="90000"/>
              </a:lnSpc>
              <a:buNone/>
            </a:pPr>
            <a:r>
              <a:rPr lang="fr-FR" sz="4800" b="1" u="none" strike="noStrike">
                <a:solidFill>
                  <a:schemeClr val="lt1"/>
                </a:solidFill>
                <a:effectLst/>
                <a:uFillTx/>
                <a:latin typeface="Bahnschrift"/>
              </a:rPr>
              <a:t>En 2020</a:t>
            </a:r>
            <a:endParaRPr lang="en-US" sz="4800" b="0" u="none" strike="noStrike">
              <a:solidFill>
                <a:schemeClr val="dk1"/>
              </a:solidFill>
              <a:effectLst/>
              <a:uFillTx/>
              <a:latin typeface="Calibri Light"/>
            </a:endParaRPr>
          </a:p>
        </p:txBody>
      </p:sp>
      <p:pic>
        <p:nvPicPr>
          <p:cNvPr id="402" name="Picture 2"/>
          <p:cNvPicPr/>
          <p:nvPr/>
        </p:nvPicPr>
        <p:blipFill>
          <a:blip r:embed="rId1"/>
          <a:stretch/>
        </p:blipFill>
        <p:spPr>
          <a:xfrm>
            <a:off x="1548720" y="865440"/>
            <a:ext cx="9094320" cy="51267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08269FD-AEC2-4699-9C3D-0D912EDBFFA0}" type="slidenum">
              <a:t>145</a:t>
            </a:fld>
          </a:p>
        </p:txBody>
      </p:sp>
    </p:spTree>
  </p:cSld>
  <mc:AlternateContent>
    <mc:Choice Requires="p14">
      <p:transition spd="slow" p14:dur="2000"/>
    </mc:Choice>
    <mc:Fallback>
      <p:transition spd="slow"/>
    </mc:Fallback>
  </mc:AlternateContent>
</p:sld>
</file>

<file path=ppt/slides/slide1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0" y="792000"/>
            <a:ext cx="2938680" cy="3999600"/>
          </a:xfrm>
          <a:prstGeom prst="rect">
            <a:avLst/>
          </a:prstGeom>
          <a:noFill/>
          <a:ln w="0">
            <a:noFill/>
          </a:ln>
        </p:spPr>
        <p:txBody>
          <a:bodyPr lIns="91440" tIns="45720" rIns="91440" bIns="45720" anchor="ctr">
            <a:normAutofit/>
          </a:bodyPr>
          <a:p>
            <a:pPr indent="0" algn="l" defTabSz="914400">
              <a:lnSpc>
                <a:spcPct val="90000"/>
              </a:lnSpc>
              <a:buNone/>
            </a:pPr>
            <a:r>
              <a:rPr lang="fr-FR" sz="4400" b="1" u="none" strike="noStrike">
                <a:solidFill>
                  <a:schemeClr val="lt1"/>
                </a:solidFill>
                <a:effectLst/>
                <a:uFillTx/>
                <a:latin typeface="Bahnschrift"/>
              </a:rPr>
              <a:t>Quand on pense que tout va bien…</a:t>
            </a:r>
            <a:endParaRPr lang="en-US" sz="4400" b="0" u="none" strike="noStrike">
              <a:solidFill>
                <a:schemeClr val="dk1"/>
              </a:solidFill>
              <a:effectLst/>
              <a:uFillTx/>
              <a:latin typeface="Calibri Light"/>
            </a:endParaRPr>
          </a:p>
        </p:txBody>
      </p:sp>
      <p:pic>
        <p:nvPicPr>
          <p:cNvPr id="404" name="Picture 2" descr="bcn5"/>
          <p:cNvPicPr/>
          <p:nvPr/>
        </p:nvPicPr>
        <p:blipFill>
          <a:blip r:embed="rId1"/>
          <a:stretch/>
        </p:blipFill>
        <p:spPr>
          <a:xfrm>
            <a:off x="2710440" y="181080"/>
            <a:ext cx="9215640" cy="58845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8306A09-0BCF-4D7E-AC02-4D3514B6D61E}" type="slidenum">
              <a:t>146</a:t>
            </a:fld>
          </a:p>
        </p:txBody>
      </p:sp>
    </p:spTree>
  </p:cSld>
  <mc:AlternateContent>
    <mc:Choice Requires="p14">
      <p:transition spd="slow" p14:dur="2000"/>
    </mc:Choice>
    <mc:Fallback>
      <p:transition spd="slow"/>
    </mc:Fallback>
  </mc:AlternateContent>
</p:sld>
</file>

<file path=ppt/slides/slide1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PlaceHolder 1"/>
          <p:cNvSpPr>
            <a:spLocks noGrp="1"/>
          </p:cNvSpPr>
          <p:nvPr>
            <p:ph type="title"/>
          </p:nvPr>
        </p:nvSpPr>
        <p:spPr>
          <a:xfrm>
            <a:off x="1676520" y="92880"/>
            <a:ext cx="10515240" cy="734040"/>
          </a:xfrm>
          <a:prstGeom prst="rect">
            <a:avLst/>
          </a:prstGeom>
          <a:noFill/>
          <a:ln w="0">
            <a:noFill/>
          </a:ln>
        </p:spPr>
        <p:txBody>
          <a:bodyPr lIns="91440" tIns="45720" rIns="91440" bIns="45720" anchor="ctr">
            <a:normAutofit/>
          </a:bodyPr>
          <a:p>
            <a:pPr indent="0" algn="l" defTabSz="914400">
              <a:lnSpc>
                <a:spcPct val="90000"/>
              </a:lnSpc>
              <a:buNone/>
            </a:pPr>
            <a:r>
              <a:rPr lang="fr-FR" sz="4400" b="1" u="none" strike="noStrike">
                <a:solidFill>
                  <a:schemeClr val="lt1"/>
                </a:solidFill>
                <a:effectLst/>
                <a:uFillTx/>
                <a:latin typeface="Bahnschrift"/>
              </a:rPr>
              <a:t>Priorité : lutter contre la déflation…</a:t>
            </a:r>
            <a:endParaRPr lang="en-US" sz="4400" b="0" u="none" strike="noStrike">
              <a:solidFill>
                <a:schemeClr val="dk1"/>
              </a:solidFill>
              <a:effectLst/>
              <a:uFillTx/>
              <a:latin typeface="Calibri Light"/>
            </a:endParaRPr>
          </a:p>
        </p:txBody>
      </p:sp>
      <p:pic>
        <p:nvPicPr>
          <p:cNvPr id="406" name="Picture 2"/>
          <p:cNvPicPr/>
          <p:nvPr/>
        </p:nvPicPr>
        <p:blipFill>
          <a:blip r:embed="rId1"/>
          <a:stretch/>
        </p:blipFill>
        <p:spPr>
          <a:xfrm>
            <a:off x="1760400" y="1099440"/>
            <a:ext cx="8670600" cy="51487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9BA0B58-0FBD-4E30-A264-1B4620A787AB}" type="slidenum">
              <a:t>147</a:t>
            </a:fld>
          </a:p>
        </p:txBody>
      </p:sp>
    </p:spTree>
  </p:cSld>
  <mc:AlternateContent>
    <mc:Choice Requires="p14">
      <p:transition spd="slow" p14:dur="2000"/>
    </mc:Choice>
    <mc:Fallback>
      <p:transition spd="slow"/>
    </mc:Fallback>
  </mc:AlternateContent>
</p:sld>
</file>

<file path=ppt/slides/slide1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7" name="Picture 2" descr="B. Les modalités et les effets de la politique monétaire de la BCE - Manuel  numérique max Belin"/>
          <p:cNvPicPr/>
          <p:nvPr/>
        </p:nvPicPr>
        <p:blipFill>
          <a:blip r:embed="rId1"/>
          <a:stretch/>
        </p:blipFill>
        <p:spPr>
          <a:xfrm>
            <a:off x="0" y="1186560"/>
            <a:ext cx="12228840" cy="47894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0C868E29-D7A0-43BB-8C83-731EBA6A4ECD}" type="slidenum">
              <a:t>148</a:t>
            </a:fld>
          </a:p>
        </p:txBody>
      </p:sp>
    </p:spTree>
  </p:cSld>
  <mc:AlternateContent>
    <mc:Choice Requires="p14">
      <p:transition spd="slow" p14:dur="2000"/>
    </mc:Choice>
    <mc:Fallback>
      <p:transition spd="slow"/>
    </mc:Fallback>
  </mc:AlternateContent>
</p:sld>
</file>

<file path=ppt/slides/slide1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8" name="Picture 2"/>
          <p:cNvPicPr/>
          <p:nvPr/>
        </p:nvPicPr>
        <p:blipFill>
          <a:blip r:embed="rId1"/>
          <a:stretch/>
        </p:blipFill>
        <p:spPr>
          <a:xfrm>
            <a:off x="3967560" y="-135720"/>
            <a:ext cx="4128120" cy="74257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2C0C31A0-80AD-4A64-A4EB-AE0CAEB13AAB}" type="slidenum">
              <a:t>149</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838080" y="0"/>
            <a:ext cx="10515240" cy="1115640"/>
          </a:xfrm>
          <a:prstGeom prst="rect">
            <a:avLst/>
          </a:prstGeom>
          <a:noFill/>
          <a:ln w="0">
            <a:noFill/>
          </a:ln>
        </p:spPr>
        <p:txBody>
          <a:bodyPr lIns="91440" tIns="45720" rIns="91440" bIns="45720" anchor="ctr">
            <a:normAutofit fontScale="85000" lnSpcReduction="9999"/>
          </a:bodyPr>
          <a:p>
            <a:pPr indent="0" algn="ctr" defTabSz="914400">
              <a:lnSpc>
                <a:spcPct val="90000"/>
              </a:lnSpc>
              <a:buNone/>
            </a:pPr>
            <a:r>
              <a:rPr lang="fr-FR" sz="4400" b="0" u="none" strike="noStrike">
                <a:solidFill>
                  <a:schemeClr val="dk1"/>
                </a:solidFill>
                <a:effectLst/>
                <a:uFillTx/>
                <a:latin typeface="Calibri Light"/>
              </a:rPr>
              <a:t> </a:t>
            </a:r>
            <a:br>
              <a:rPr sz="4400"/>
            </a:br>
            <a:endParaRPr lang="en-US" sz="4400" b="0" u="none" strike="noStrike">
              <a:solidFill>
                <a:schemeClr val="dk1"/>
              </a:solidFill>
              <a:effectLst/>
              <a:uFillTx/>
              <a:latin typeface="Calibri Light"/>
            </a:endParaRPr>
          </a:p>
        </p:txBody>
      </p:sp>
      <p:pic>
        <p:nvPicPr>
          <p:cNvPr id="145" name="Picture 4" descr="Graphique: Comment l'espérance de vie a évolué dans le monde | Statista"/>
          <p:cNvPicPr/>
          <p:nvPr/>
        </p:nvPicPr>
        <p:blipFill>
          <a:blip r:embed="rId1"/>
          <a:stretch/>
        </p:blipFill>
        <p:spPr>
          <a:xfrm>
            <a:off x="3336840" y="558000"/>
            <a:ext cx="5517720" cy="55177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CD1DADD-9B18-4292-AB0B-1AA23F300531}" type="slidenum">
              <a:t>15</a:t>
            </a:fld>
          </a:p>
        </p:txBody>
      </p:sp>
    </p:spTree>
  </p:cSld>
  <mc:AlternateContent>
    <mc:Choice Requires="p14">
      <p:transition spd="slow" p14:dur="2000"/>
    </mc:Choice>
    <mc:Fallback>
      <p:transition spd="slow"/>
    </mc:Fallback>
  </mc:AlternateContent>
</p:sld>
</file>

<file path=ppt/slides/slide1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9" name="Picture 12" descr="B. Les modalités et les effets de la politique monétaire de la BCE - Manuel  numérique max Belin"/>
          <p:cNvPicPr/>
          <p:nvPr/>
        </p:nvPicPr>
        <p:blipFill>
          <a:blip r:embed="rId1"/>
          <a:stretch/>
        </p:blipFill>
        <p:spPr>
          <a:xfrm>
            <a:off x="2549160" y="136440"/>
            <a:ext cx="6342840" cy="62193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F707030C-7F6A-4C94-8E8E-82F0ED9A5F36}" type="slidenum">
              <a:t>150</a:t>
            </a:fld>
          </a:p>
        </p:txBody>
      </p:sp>
    </p:spTree>
  </p:cSld>
  <mc:AlternateContent>
    <mc:Choice Requires="p14">
      <p:transition spd="slow" p14:dur="2000"/>
    </mc:Choice>
    <mc:Fallback>
      <p:transition spd="slow"/>
    </mc:Fallback>
  </mc:AlternateContent>
</p:sld>
</file>

<file path=ppt/slides/slide1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0" name="Picture 2" descr="Inflation en Europe et en France"/>
          <p:cNvPicPr/>
          <p:nvPr/>
        </p:nvPicPr>
        <p:blipFill>
          <a:blip r:embed="rId1"/>
          <a:stretch/>
        </p:blipFill>
        <p:spPr>
          <a:xfrm>
            <a:off x="1672920" y="289080"/>
            <a:ext cx="9261360" cy="58114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31D29C7A-0EC8-4C48-A12B-5A19D24F39E5}" type="slidenum">
              <a:t>151</a:t>
            </a:fld>
          </a:p>
        </p:txBody>
      </p:sp>
    </p:spTree>
  </p:cSld>
  <mc:AlternateContent>
    <mc:Choice Requires="p14">
      <p:transition spd="slow" p14:dur="2000"/>
    </mc:Choice>
    <mc:Fallback>
      <p:transition spd="slow"/>
    </mc:Fallback>
  </mc:AlternateContent>
</p:sld>
</file>

<file path=ppt/slides/slide1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title"/>
          </p:nvPr>
        </p:nvSpPr>
        <p:spPr>
          <a:xfrm>
            <a:off x="0" y="365040"/>
            <a:ext cx="2680920" cy="4826880"/>
          </a:xfrm>
          <a:prstGeom prst="rect">
            <a:avLst/>
          </a:prstGeom>
          <a:noFill/>
          <a:ln w="0">
            <a:noFill/>
          </a:ln>
        </p:spPr>
        <p:txBody>
          <a:bodyPr lIns="91440" tIns="45720" rIns="91440" bIns="45720" anchor="ctr">
            <a:normAutofit/>
          </a:bodyPr>
          <a:p>
            <a:pPr indent="0" algn="l" defTabSz="914400">
              <a:lnSpc>
                <a:spcPct val="90000"/>
              </a:lnSpc>
              <a:buNone/>
            </a:pPr>
            <a:r>
              <a:rPr lang="fr-FR" sz="3200" b="0" u="none" strike="noStrike">
                <a:solidFill>
                  <a:schemeClr val="lt1"/>
                </a:solidFill>
                <a:effectLst/>
                <a:uFillTx/>
                <a:latin typeface="Bahnschrift"/>
              </a:rPr>
              <a:t>POLITIQUE BUDGETAIRE</a:t>
            </a:r>
            <a:endParaRPr lang="en-US" sz="3200" b="0" u="none" strike="noStrike">
              <a:solidFill>
                <a:schemeClr val="dk1"/>
              </a:solidFill>
              <a:effectLst/>
              <a:uFillTx/>
              <a:latin typeface="Calibri Light"/>
            </a:endParaRPr>
          </a:p>
        </p:txBody>
      </p:sp>
      <p:pic>
        <p:nvPicPr>
          <p:cNvPr id="412" name="Picture 2"/>
          <p:cNvPicPr/>
          <p:nvPr/>
        </p:nvPicPr>
        <p:blipFill>
          <a:blip r:embed="rId1"/>
          <a:stretch/>
        </p:blipFill>
        <p:spPr>
          <a:xfrm>
            <a:off x="2681280" y="217800"/>
            <a:ext cx="9292320" cy="59450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3089E1F-FE20-4252-8DFC-E79B63ED67B4}" type="slidenum">
              <a:t>152</a:t>
            </a:fld>
          </a:p>
        </p:txBody>
      </p:sp>
    </p:spTree>
  </p:cSld>
  <mc:AlternateContent>
    <mc:Choice Requires="p14">
      <p:transition spd="slow" p14:dur="2000"/>
    </mc:Choice>
    <mc:Fallback>
      <p:transition spd="slow"/>
    </mc:Fallback>
  </mc:AlternateContent>
</p:sld>
</file>

<file path=ppt/slides/slide1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3" name="Picture 2" descr="C. Des politiques budgétaires contraintes dans le cadre européen - Manuel  numérique max Belin"/>
          <p:cNvPicPr/>
          <p:nvPr/>
        </p:nvPicPr>
        <p:blipFill>
          <a:blip r:embed="rId1"/>
          <a:stretch/>
        </p:blipFill>
        <p:spPr>
          <a:xfrm>
            <a:off x="457200" y="907560"/>
            <a:ext cx="11734200" cy="44546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DF4FF1E8-8F59-494B-978F-0CACD81A1B25}" type="slidenum">
              <a:t>153</a:t>
            </a:fld>
          </a:p>
        </p:txBody>
      </p:sp>
    </p:spTree>
  </p:cSld>
  <mc:AlternateContent>
    <mc:Choice Requires="p14">
      <p:transition spd="slow" p14:dur="2000"/>
    </mc:Choice>
    <mc:Fallback>
      <p:transition spd="slow"/>
    </mc:Fallback>
  </mc:AlternateContent>
</p:sld>
</file>

<file path=ppt/slides/slide1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4" name="Picture 2" descr="Les limites de l'efficacité de la politique économique - YouTube"/>
          <p:cNvPicPr/>
          <p:nvPr/>
        </p:nvPicPr>
        <p:blipFill>
          <a:blip r:embed="rId1"/>
          <a:stretch/>
        </p:blipFill>
        <p:spPr>
          <a:xfrm>
            <a:off x="1823400" y="136440"/>
            <a:ext cx="8158320" cy="61185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69AC0AC4-8E2D-40FA-9F56-86E70C1C6AC9}" type="slidenum">
              <a:t>154</a:t>
            </a:fld>
          </a:p>
        </p:txBody>
      </p:sp>
    </p:spTree>
  </p:cSld>
  <mc:AlternateContent>
    <mc:Choice Requires="p14">
      <p:transition spd="slow" p14:dur="2000"/>
    </mc:Choice>
    <mc:Fallback>
      <p:transition spd="slow"/>
    </mc:Fallback>
  </mc:AlternateContent>
</p:sld>
</file>

<file path=ppt/slides/slide1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415" name="Rectangle 1030">
            <a:extLst>
              <a:ext uri="{C183D7F6-B498-43B3-948B-1728B52AA6E4}">
                <adec:decorative xmlns:adec="http://schemas.microsoft.com/office/drawing/2017/decorative" val="1"/>
              </a:ext>
            </a:extLst>
          </p:cNvPr>
          <p:cNvSpPr/>
          <p:nvPr/>
        </p:nvSpPr>
        <p:spPr>
          <a:xfrm>
            <a:off x="0" y="0"/>
            <a:ext cx="1219176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416" name="Rectangle 1032">
            <a:extLst>
              <a:ext uri="{C183D7F6-B498-43B3-948B-1728B52AA6E4}">
                <adec:decorative xmlns:adec="http://schemas.microsoft.com/office/drawing/2017/decorative" val="1"/>
              </a:ext>
            </a:extLst>
          </p:cNvPr>
          <p:cNvSpPr/>
          <p:nvPr/>
        </p:nvSpPr>
        <p:spPr>
          <a:xfrm>
            <a:off x="-5400" y="0"/>
            <a:ext cx="12191760" cy="6857640"/>
          </a:xfrm>
          <a:prstGeom prst="rect">
            <a:avLst/>
          </a:prstGeom>
          <a:solidFill>
            <a:srgbClr val="82766A">
              <a:alpha val="15000"/>
            </a:srgbClr>
          </a:soli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417" name="PlaceHolder 1"/>
          <p:cNvSpPr>
            <a:spLocks noGrp="1"/>
          </p:cNvSpPr>
          <p:nvPr>
            <p:ph type="title"/>
          </p:nvPr>
        </p:nvSpPr>
        <p:spPr>
          <a:xfrm>
            <a:off x="1136880" y="670680"/>
            <a:ext cx="4682880" cy="2148480"/>
          </a:xfrm>
          <a:prstGeom prst="rect">
            <a:avLst/>
          </a:prstGeom>
          <a:noFill/>
          <a:ln w="0">
            <a:noFill/>
          </a:ln>
        </p:spPr>
        <p:txBody>
          <a:bodyPr lIns="91440" tIns="45720" rIns="91440" bIns="45720" anchor="t">
            <a:normAutofit/>
          </a:bodyPr>
          <a:p>
            <a:pPr indent="0" algn="l" defTabSz="914400">
              <a:lnSpc>
                <a:spcPct val="90000"/>
              </a:lnSpc>
              <a:buNone/>
            </a:pPr>
            <a:r>
              <a:rPr lang="fr-FR" sz="4400" b="0" u="none" strike="noStrike">
                <a:solidFill>
                  <a:schemeClr val="dk1"/>
                </a:solidFill>
                <a:effectLst/>
                <a:uFillTx/>
                <a:latin typeface="Calibri"/>
              </a:rPr>
              <a:t>Epilogue 2 :           </a:t>
            </a:r>
            <a:r>
              <a:rPr lang="fr-FR" sz="4400" b="1" u="none" strike="noStrike">
                <a:solidFill>
                  <a:schemeClr val="dk1"/>
                </a:solidFill>
                <a:effectLst/>
                <a:uFillTx/>
                <a:latin typeface="Calibri"/>
              </a:rPr>
              <a:t>La finance à impact</a:t>
            </a:r>
            <a:endParaRPr lang="en-US" sz="4400" b="0" u="none" strike="noStrike">
              <a:solidFill>
                <a:schemeClr val="dk1"/>
              </a:solidFill>
              <a:effectLst/>
              <a:uFillTx/>
              <a:latin typeface="Calibri Light"/>
            </a:endParaRPr>
          </a:p>
        </p:txBody>
      </p:sp>
      <p:sp>
        <p:nvSpPr>
          <p:cNvPr id="418" name="Picture 2" descr="La Réforme capitaliste : Une sociologie des circuits de la Finance à Impact  | Sciences Po CSO - Center for the sociology of organizations"/>
          <p:cNvSpPr/>
          <p:nvPr/>
        </p:nvSpPr>
        <p:spPr>
          <a:xfrm>
            <a:off x="0" y="3105000"/>
            <a:ext cx="6447960" cy="3752640"/>
          </a:xfrm>
          <a:custGeom>
            <a:avLst/>
            <a:gdLst>
              <a:gd name="textAreaLeft" fmla="*/ 0 w 6447960"/>
              <a:gd name="textAreaRight" fmla="*/ 6448320 w 6447960"/>
              <a:gd name="textAreaTop" fmla="*/ 0 h 3752640"/>
              <a:gd name="textAreaBottom" fmla="*/ 3753000 h 3752640"/>
            </a:gdLst>
            <a:ahLst/>
            <a:cxnLst/>
            <a:rect l="textAreaLeft" t="textAreaTop" r="textAreaRight" b="textAreaBottom"/>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blipFill rotWithShape="0">
            <a:blip r:embed="rId1"/>
            <a:srcRect/>
            <a:stretch/>
          </a:blipFill>
          <a:ln w="0">
            <a:noFill/>
          </a:ln>
        </p:spPr>
        <p:style>
          <a:lnRef idx="0"/>
          <a:fillRef idx="0"/>
          <a:effectRef idx="0"/>
          <a:fontRef idx="minor"/>
        </p:style>
        <p:txBody>
          <a:bodyPr lIns="90000" tIns="45000" rIns="90000" bIns="45000" anchor="t">
            <a:noAutofit/>
          </a:bodyPr>
          <a:p>
            <a:endParaRPr lang="fr-FR" sz="1800" b="0" u="none" strike="noStrike">
              <a:solidFill>
                <a:srgbClr val="000000"/>
              </a:solidFill>
              <a:effectLst/>
              <a:uFillTx/>
              <a:latin typeface="Arial"/>
            </a:endParaRPr>
          </a:p>
        </p:txBody>
      </p:sp>
      <p:sp>
        <p:nvSpPr>
          <p:cNvPr id="419" name="PlaceHolder 2"/>
          <p:cNvSpPr>
            <a:spLocks noGrp="1"/>
          </p:cNvSpPr>
          <p:nvPr>
            <p:ph/>
          </p:nvPr>
        </p:nvSpPr>
        <p:spPr>
          <a:xfrm>
            <a:off x="6797160" y="670680"/>
            <a:ext cx="4555440" cy="5444640"/>
          </a:xfrm>
          <a:prstGeom prst="rect">
            <a:avLst/>
          </a:prstGeom>
          <a:noFill/>
          <a:ln w="0">
            <a:noFill/>
          </a:ln>
        </p:spPr>
        <p:txBody>
          <a:bodyPr lIns="91440" tIns="45720" rIns="91440" bIns="45720" anchor="t">
            <a:normAutofit/>
          </a:bodyPr>
          <a:p>
            <a:pPr indent="0" algn="l" defTabSz="914400">
              <a:lnSpc>
                <a:spcPct val="90000"/>
              </a:lnSpc>
              <a:spcBef>
                <a:spcPts val="1001"/>
              </a:spcBef>
              <a:buNone/>
              <a:tabLst>
                <a:tab pos="0" algn="l"/>
              </a:tabLst>
            </a:pPr>
            <a:r>
              <a:rPr lang="fr-FR" sz="2000" b="0" u="none" strike="noStrike">
                <a:solidFill>
                  <a:schemeClr val="dk1"/>
                </a:solidFill>
                <a:effectLst/>
                <a:uFillTx/>
                <a:latin typeface="DGP"/>
              </a:rPr>
              <a:t>La </a:t>
            </a:r>
            <a:r>
              <a:rPr lang="fr-FR" sz="2000" b="1" u="none" strike="noStrike">
                <a:solidFill>
                  <a:schemeClr val="dk1"/>
                </a:solidFill>
                <a:effectLst/>
                <a:uFillTx/>
                <a:latin typeface="DGP"/>
              </a:rPr>
              <a:t>finance à impact </a:t>
            </a:r>
            <a:r>
              <a:rPr lang="fr-FR" sz="2000" b="0" u="none" strike="noStrike">
                <a:solidFill>
                  <a:schemeClr val="dk1"/>
                </a:solidFill>
                <a:effectLst/>
                <a:uFillTx/>
                <a:latin typeface="DGP"/>
              </a:rPr>
              <a:t>se caractérise par :</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DGP"/>
              </a:rPr>
              <a:t>l’intention explicite des investisseurs de générer un impact social ou environnemental positif</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DGP"/>
              </a:rPr>
              <a:t>accompagné d’un rendement financier, </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DGP"/>
              </a:rPr>
              <a:t>La mesure de la réalisation de ce double objectif </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DGP"/>
              </a:rPr>
              <a:t>La présentation périodique de manière transparente à l’investisseur des résultats de ces impacts.</a:t>
            </a:r>
            <a:endParaRPr lang="en-US" sz="2000" b="0" u="none" strike="noStrike">
              <a:solidFill>
                <a:schemeClr val="dk1"/>
              </a:solidFill>
              <a:effectLst/>
              <a:uFillTx/>
              <a:latin typeface="Calibri"/>
            </a:endParaRPr>
          </a:p>
        </p:txBody>
      </p:sp>
      <p:sp>
        <p:nvSpPr>
          <p:cNvPr id="420" name="PlaceHolder 3"/>
          <p:cNvSpPr>
            <a:spLocks noGrp="1"/>
          </p:cNvSpPr>
          <p:nvPr>
            <p:ph type="ftr" idx="49"/>
          </p:nvPr>
        </p:nvSpPr>
        <p:spPr>
          <a:xfrm>
            <a:off x="4038480" y="6356520"/>
            <a:ext cx="4114440" cy="364680"/>
          </a:xfrm>
          <a:prstGeom prst="rect">
            <a:avLst/>
          </a:prstGeom>
          <a:noFill/>
          <a:ln w="0">
            <a:noFill/>
          </a:ln>
        </p:spPr>
        <p:txBody>
          <a:bodyPr lIns="91440" tIns="45720" rIns="91440" bIns="45720" anchor="ctr">
            <a:normAutofit/>
          </a:bodyPr>
          <a:lstStyle>
            <a:lvl1pPr indent="0" algn="ctr" defTabSz="457200">
              <a:lnSpc>
                <a:spcPct val="100000"/>
              </a:lnSpc>
              <a:spcAft>
                <a:spcPts val="601"/>
              </a:spcAft>
              <a:buNone/>
              <a:defRPr lang="fr-FR" sz="900" b="0" u="none" strike="noStrike">
                <a:solidFill>
                  <a:srgbClr val="FFFFFF"/>
                </a:solidFill>
                <a:effectLst/>
                <a:uFillTx/>
                <a:latin typeface="Calibri"/>
              </a:defRPr>
            </a:lvl1pPr>
          </a:lstStyle>
          <a:p>
            <a:pPr indent="0" algn="ctr" defTabSz="457200">
              <a:lnSpc>
                <a:spcPct val="100000"/>
              </a:lnSpc>
              <a:spcAft>
                <a:spcPts val="601"/>
              </a:spcAft>
              <a:buNone/>
            </a:pPr>
            <a:r>
              <a:rPr lang="fr-FR" sz="900" b="0" u="none" strike="noStrike">
                <a:solidFill>
                  <a:srgbClr val="FFFFFF"/>
                </a:solidFill>
                <a:effectLst/>
                <a:uFillTx/>
                <a:latin typeface="Calibri"/>
              </a:rPr>
              <a:t>la financiarisation de l'immobilier Paris la Défense Bernard Roth 31 mars 2023</a:t>
            </a:r>
            <a:endParaRPr lang="fr-FR" sz="900" b="0" u="none" strike="noStrike">
              <a:solidFill>
                <a:srgbClr val="000000"/>
              </a:solidFill>
              <a:effectLst/>
              <a:uFillTx/>
              <a:latin typeface="Times New Roman"/>
            </a:endParaRPr>
          </a:p>
        </p:txBody>
      </p:sp>
      <p:sp>
        <p:nvSpPr>
          <p:cNvPr id="421" name="PlaceHolder 4"/>
          <p:cNvSpPr>
            <a:spLocks noGrp="1"/>
          </p:cNvSpPr>
          <p:nvPr>
            <p:ph type="sldNum" idx="50"/>
          </p:nvPr>
        </p:nvSpPr>
        <p:spPr>
          <a:xfrm>
            <a:off x="8610480" y="6356520"/>
            <a:ext cx="2742840" cy="364680"/>
          </a:xfrm>
          <a:prstGeom prst="rect">
            <a:avLst/>
          </a:prstGeom>
          <a:noFill/>
          <a:ln w="0">
            <a:noFill/>
          </a:ln>
        </p:spPr>
        <p:txBody>
          <a:bodyPr lIns="91440" tIns="45720" rIns="91440" bIns="45720" anchor="ctr">
            <a:normAutofit/>
          </a:bodyPr>
          <a:lstStyle>
            <a:lvl1pPr indent="0" algn="r" defTabSz="457200">
              <a:lnSpc>
                <a:spcPct val="100000"/>
              </a:lnSpc>
              <a:spcAft>
                <a:spcPts val="601"/>
              </a:spcAft>
              <a:buNone/>
              <a:defRPr lang="fr-FR" sz="1000" b="0" u="none" strike="noStrike">
                <a:solidFill>
                  <a:schemeClr val="dk1">
                    <a:tint val="75000"/>
                  </a:schemeClr>
                </a:solidFill>
                <a:effectLst/>
                <a:uFillTx/>
                <a:latin typeface="Calibri"/>
              </a:defRPr>
            </a:lvl1pPr>
          </a:lstStyle>
          <a:p>
            <a:pPr indent="0" algn="r" defTabSz="457200">
              <a:lnSpc>
                <a:spcPct val="100000"/>
              </a:lnSpc>
              <a:spcAft>
                <a:spcPts val="601"/>
              </a:spcAft>
              <a:buNone/>
            </a:pPr>
            <a:fld id="{9BFA4FF0-64E0-4979-A65B-69B83B4AE14F}" type="slidenum">
              <a:rPr lang="fr-FR" sz="1000" b="0" u="none" strike="noStrike">
                <a:solidFill>
                  <a:schemeClr val="dk1">
                    <a:tint val="75000"/>
                  </a:schemeClr>
                </a:solidFill>
                <a:effectLst/>
                <a:uFillTx/>
                <a:latin typeface="Calibri"/>
              </a:rPr>
              <a:t>&lt;numéro&gt;</a:t>
            </a:fld>
            <a:endParaRPr lang="fr-FR" sz="1000" b="0" u="none" strike="noStrik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422" name="Rectangle 12">
            <a:extLst>
              <a:ext uri="{C183D7F6-B498-43B3-948B-1728B52AA6E4}">
                <adec:decorative xmlns:adec="http://schemas.microsoft.com/office/drawing/2017/decorative" val="1"/>
              </a:ext>
            </a:extLst>
          </p:cNvPr>
          <p:cNvSpPr/>
          <p:nvPr/>
        </p:nvSpPr>
        <p:spPr>
          <a:xfrm>
            <a:off x="0" y="0"/>
            <a:ext cx="1218852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423" name="Rectangle 14">
            <a:extLst>
              <a:ext uri="{C183D7F6-B498-43B3-948B-1728B52AA6E4}">
                <adec:decorative xmlns:adec="http://schemas.microsoft.com/office/drawing/2017/decorative" val="1"/>
              </a:ext>
            </a:extLst>
          </p:cNvPr>
          <p:cNvSpPr/>
          <p:nvPr/>
        </p:nvSpPr>
        <p:spPr>
          <a:xfrm>
            <a:off x="187560" y="181440"/>
            <a:ext cx="11823120" cy="6500880"/>
          </a:xfrm>
          <a:prstGeom prst="rect">
            <a:avLst/>
          </a:prstGeom>
          <a:solidFill>
            <a:srgbClr val="000000"/>
          </a:solidFill>
          <a:ln w="12600">
            <a:noFill/>
          </a:ln>
        </p:spPr>
        <p:style>
          <a:lnRef idx="0"/>
          <a:fillRef idx="0"/>
          <a:effectRef idx="0"/>
          <a:fontRef idx="minor"/>
        </p:style>
        <p:txBody>
          <a:bodyPr lIns="90000" tIns="45000" rIns="90000" bIns="45000" anchor="ctr">
            <a:noAutofit/>
          </a:bodyPr>
          <a:p>
            <a:endParaRPr lang="en-US" sz="1800" b="0" u="none" strike="noStrike">
              <a:solidFill>
                <a:srgbClr val="000000"/>
              </a:solidFill>
              <a:effectLst/>
              <a:uFillTx/>
              <a:latin typeface="Calibri"/>
            </a:endParaRPr>
          </a:p>
        </p:txBody>
      </p:sp>
      <p:pic>
        <p:nvPicPr>
          <p:cNvPr id="424" name="Picture 2" descr="RÃ©sultat de recherche d'images pour &quot;winston churchill&quot;"/>
          <p:cNvPicPr/>
          <p:nvPr/>
        </p:nvPicPr>
        <p:blipFill>
          <a:blip r:embed="rId1">
            <a:alphaModFix amt="60000"/>
          </a:blip>
          <a:srcRect l="9041" t="0" r="0" b="0"/>
          <a:stretch/>
        </p:blipFill>
        <p:spPr>
          <a:xfrm>
            <a:off x="187560" y="182880"/>
            <a:ext cx="11824200" cy="6499440"/>
          </a:xfrm>
          <a:prstGeom prst="rect">
            <a:avLst/>
          </a:prstGeom>
          <a:noFill/>
          <a:ln w="0">
            <a:noFill/>
          </a:ln>
        </p:spPr>
      </p:pic>
      <p:sp>
        <p:nvSpPr>
          <p:cNvPr id="425" name="PlaceHolder 1"/>
          <p:cNvSpPr>
            <a:spLocks noGrp="1"/>
          </p:cNvSpPr>
          <p:nvPr>
            <p:ph type="title"/>
          </p:nvPr>
        </p:nvSpPr>
        <p:spPr>
          <a:xfrm>
            <a:off x="1198080" y="1122480"/>
            <a:ext cx="9795240" cy="2216880"/>
          </a:xfrm>
          <a:prstGeom prst="rect">
            <a:avLst/>
          </a:prstGeom>
          <a:noFill/>
          <a:ln w="0">
            <a:noFill/>
          </a:ln>
        </p:spPr>
        <p:txBody>
          <a:bodyPr lIns="91440" tIns="45720" rIns="91440" bIns="45720" anchor="b">
            <a:normAutofit/>
          </a:bodyPr>
          <a:p>
            <a:pPr indent="0" algn="l" defTabSz="914400">
              <a:lnSpc>
                <a:spcPct val="90000"/>
              </a:lnSpc>
              <a:buNone/>
            </a:pPr>
            <a:r>
              <a:rPr lang="en-US" sz="4000" b="0" u="none" strike="noStrike">
                <a:solidFill>
                  <a:schemeClr val="dk1"/>
                </a:solidFill>
                <a:effectLst/>
                <a:uFillTx/>
                <a:latin typeface="Calibri Light"/>
              </a:rPr>
              <a:t>Plus vous saurez regarder loin dans le passé, </a:t>
            </a:r>
            <a:endParaRPr lang="en-US" sz="4000" b="0" u="none" strike="noStrike">
              <a:solidFill>
                <a:schemeClr val="dk1"/>
              </a:solidFill>
              <a:effectLst/>
              <a:uFillTx/>
              <a:latin typeface="Calibri Light"/>
            </a:endParaRPr>
          </a:p>
          <a:p>
            <a:pPr indent="0" algn="l" defTabSz="914400">
              <a:lnSpc>
                <a:spcPct val="90000"/>
              </a:lnSpc>
              <a:buNone/>
            </a:pPr>
            <a:r>
              <a:rPr lang="en-US" sz="4000" b="0" u="none" strike="noStrike">
                <a:solidFill>
                  <a:schemeClr val="dk1"/>
                </a:solidFill>
                <a:effectLst/>
                <a:uFillTx/>
                <a:latin typeface="Calibri Light"/>
              </a:rPr>
              <a:t>plus vous verrez loin dans le futur….</a:t>
            </a:r>
            <a:endParaRPr lang="en-US" sz="4000" b="0" u="none" strike="noStrike">
              <a:solidFill>
                <a:schemeClr val="dk1"/>
              </a:solidFill>
              <a:effectLst/>
              <a:uFillTx/>
              <a:latin typeface="Calibri Light"/>
            </a:endParaRPr>
          </a:p>
          <a:p>
            <a:pPr indent="0" algn="l" defTabSz="914400">
              <a:lnSpc>
                <a:spcPct val="90000"/>
              </a:lnSpc>
              <a:buNone/>
            </a:pPr>
            <a:r>
              <a:rPr lang="en-US" sz="4000" b="0" u="none" strike="noStrike">
                <a:solidFill>
                  <a:schemeClr val="dk1"/>
                </a:solidFill>
                <a:effectLst/>
                <a:uFillTx/>
                <a:latin typeface="Calibri Light"/>
              </a:rPr>
              <a:t> W Churchill</a:t>
            </a:r>
            <a:endParaRPr lang="en-US" sz="4000" b="0" u="none" strike="noStrike">
              <a:solidFill>
                <a:schemeClr val="dk1"/>
              </a:solidFill>
              <a:effectLst/>
              <a:uFillTx/>
              <a:latin typeface="Calibri Light"/>
            </a:endParaRPr>
          </a:p>
        </p:txBody>
      </p:sp>
      <p:sp>
        <p:nvSpPr>
          <p:cNvPr id="426" name="PlaceHolder 2"/>
          <p:cNvSpPr>
            <a:spLocks noGrp="1"/>
          </p:cNvSpPr>
          <p:nvPr>
            <p:ph type="ftr" idx="51"/>
          </p:nvPr>
        </p:nvSpPr>
        <p:spPr>
          <a:xfrm>
            <a:off x="4038480" y="6356520"/>
            <a:ext cx="4114440" cy="364680"/>
          </a:xfrm>
          <a:prstGeom prst="rect">
            <a:avLst/>
          </a:prstGeom>
          <a:noFill/>
          <a:ln w="0">
            <a:noFill/>
          </a:ln>
        </p:spPr>
        <p:txBody>
          <a:bodyPr lIns="91440" tIns="45720" rIns="91440" bIns="45720" anchor="ctr">
            <a:normAutofit/>
          </a:bodyPr>
          <a:lstStyle>
            <a:lvl1pPr indent="0" algn="ctr" defTabSz="914400">
              <a:lnSpc>
                <a:spcPct val="90000"/>
              </a:lnSpc>
              <a:spcAft>
                <a:spcPts val="601"/>
              </a:spcAft>
              <a:buNone/>
              <a:defRPr lang="en-US" sz="900" b="0" u="none" strike="noStrike">
                <a:solidFill>
                  <a:srgbClr val="FFFFFF"/>
                </a:solidFill>
                <a:effectLst/>
                <a:uFillTx/>
                <a:latin typeface="Calibri"/>
              </a:defRPr>
            </a:lvl1pPr>
          </a:lstStyle>
          <a:p>
            <a:pPr indent="0" algn="ctr" defTabSz="914400">
              <a:lnSpc>
                <a:spcPct val="90000"/>
              </a:lnSpc>
              <a:spcAft>
                <a:spcPts val="601"/>
              </a:spcAft>
              <a:buNone/>
            </a:pPr>
            <a:r>
              <a:rPr lang="en-US" sz="900" b="0" u="none" strike="noStrike">
                <a:solidFill>
                  <a:srgbClr val="FFFFFF"/>
                </a:solidFill>
                <a:effectLst/>
                <a:uFillTx/>
                <a:latin typeface="Calibri"/>
              </a:rPr>
              <a:t>la financiarisation de l'immobilier Paris la Défense Bernard Roth 31 mars 2023</a:t>
            </a:r>
            <a:endParaRPr lang="fr-FR" sz="900" b="0" u="none" strike="noStrike">
              <a:solidFill>
                <a:srgbClr val="000000"/>
              </a:solidFill>
              <a:effectLst/>
              <a:uFillTx/>
              <a:latin typeface="Times New Roman"/>
            </a:endParaRPr>
          </a:p>
        </p:txBody>
      </p:sp>
      <p:sp>
        <p:nvSpPr>
          <p:cNvPr id="427" name="PlaceHolder 3"/>
          <p:cNvSpPr>
            <a:spLocks noGrp="1"/>
          </p:cNvSpPr>
          <p:nvPr>
            <p:ph type="sldNum" idx="52"/>
          </p:nvPr>
        </p:nvSpPr>
        <p:spPr>
          <a:xfrm>
            <a:off x="8610480" y="6356520"/>
            <a:ext cx="2742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200" b="0" u="none" strike="noStrike">
                <a:solidFill>
                  <a:srgbClr val="FFFFFF"/>
                </a:solidFill>
                <a:effectLst/>
                <a:uFillTx/>
                <a:latin typeface="Calibri"/>
              </a:defRPr>
            </a:lvl1pPr>
          </a:lstStyle>
          <a:p>
            <a:pPr indent="0" algn="r" defTabSz="914400">
              <a:lnSpc>
                <a:spcPct val="100000"/>
              </a:lnSpc>
              <a:spcAft>
                <a:spcPts val="601"/>
              </a:spcAft>
              <a:buNone/>
            </a:pPr>
            <a:fld id="{16C7CC93-2065-4589-AEF2-80BE3ADE58B0}" type="slidenum">
              <a:rPr lang="en-US" sz="1200" b="0" u="none" strike="noStrike">
                <a:solidFill>
                  <a:srgbClr val="FFFFFF"/>
                </a:solidFill>
                <a:effectLst/>
                <a:uFillTx/>
                <a:latin typeface="Calibri"/>
              </a:rPr>
              <a:t>&lt;numéro&gt;</a:t>
            </a:fld>
            <a:endParaRPr lang="fr-FR" sz="1200" b="0" u="none" strike="noStrike">
              <a:solidFill>
                <a:srgbClr val="000000"/>
              </a:solidFill>
              <a:effectLst/>
              <a:uFillTx/>
              <a:latin typeface="Times New Roman"/>
            </a:endParaRPr>
          </a:p>
        </p:txBody>
      </p:sp>
    </p:spTree>
  </p:cSld>
  <mc:AlternateContent>
    <mc:Choice Requires="p14">
      <p:transition spd="slow" p14:dur="2000"/>
    </mc:Choice>
    <mc:Fallback>
      <p:transition spd="slow"/>
    </mc:Fallback>
  </mc:AlternateContent>
</p:sld>
</file>

<file path=ppt/slides/slide1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title"/>
          </p:nvPr>
        </p:nvSpPr>
        <p:spPr>
          <a:xfrm>
            <a:off x="838080" y="0"/>
            <a:ext cx="10515240" cy="584280"/>
          </a:xfrm>
          <a:prstGeom prst="rect">
            <a:avLst/>
          </a:prstGeom>
          <a:noFill/>
          <a:ln w="0">
            <a:noFill/>
          </a:ln>
        </p:spPr>
        <p:txBody>
          <a:bodyPr lIns="91440" tIns="45720" rIns="91440" bIns="45720" anchor="ctr">
            <a:normAutofit/>
          </a:bodyPr>
          <a:p>
            <a:pPr indent="0" algn="ctr" defTabSz="914400">
              <a:lnSpc>
                <a:spcPct val="90000"/>
              </a:lnSpc>
              <a:buNone/>
            </a:pPr>
            <a:r>
              <a:rPr lang="fr-FR" sz="2400" b="1" u="none" strike="noStrike">
                <a:solidFill>
                  <a:schemeClr val="lt1"/>
                </a:solidFill>
                <a:effectLst/>
                <a:uFillTx/>
                <a:latin typeface="Calibri Light"/>
              </a:rPr>
              <a:t>Pour le promoteur, les intervenants à l’acte de construire…</a:t>
            </a:r>
            <a:r>
              <a:rPr lang="fr-FR" sz="2400" b="1" u="none" strike="noStrike">
                <a:solidFill>
                  <a:schemeClr val="dk1"/>
                </a:solidFill>
                <a:effectLst/>
                <a:uFillTx/>
                <a:latin typeface="Calibri Light"/>
              </a:rPr>
              <a:t>…</a:t>
            </a:r>
            <a:endParaRPr lang="en-US" sz="2400" b="0" u="none" strike="noStrike">
              <a:solidFill>
                <a:schemeClr val="dk1"/>
              </a:solidFill>
              <a:effectLst/>
              <a:uFillTx/>
              <a:latin typeface="Calibri Light"/>
            </a:endParaRPr>
          </a:p>
        </p:txBody>
      </p:sp>
      <p:pic>
        <p:nvPicPr>
          <p:cNvPr id="429" name="Picture 4" descr="intervenants"/>
          <p:cNvPicPr/>
          <p:nvPr/>
        </p:nvPicPr>
        <p:blipFill>
          <a:blip r:embed="rId1">
            <a:lum contrast="-6000"/>
          </a:blip>
          <a:stretch/>
        </p:blipFill>
        <p:spPr>
          <a:xfrm>
            <a:off x="1977480" y="797400"/>
            <a:ext cx="8236800" cy="52628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082EE6B-6376-4024-8472-00C72073AB99}" type="slidenum">
              <a:t>157</a:t>
            </a:fld>
          </a:p>
        </p:txBody>
      </p:sp>
    </p:spTree>
  </p:cSld>
  <mc:AlternateContent>
    <mc:Choice Requires="p14">
      <p:transition spd="slow" p14:dur="2000"/>
    </mc:Choice>
    <mc:Fallback>
      <p:transition spd="slow"/>
    </mc:Fallback>
  </mc:AlternateContent>
</p:sld>
</file>

<file path=ppt/slides/slide1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title"/>
          </p:nvPr>
        </p:nvSpPr>
        <p:spPr>
          <a:xfrm>
            <a:off x="838080" y="136440"/>
            <a:ext cx="10515240" cy="1072080"/>
          </a:xfrm>
          <a:prstGeom prst="rect">
            <a:avLst/>
          </a:prstGeom>
          <a:noFill/>
          <a:ln w="0">
            <a:noFill/>
          </a:ln>
        </p:spPr>
        <p:txBody>
          <a:bodyPr lIns="91440" tIns="45720" rIns="91440" bIns="45720" anchor="ctr">
            <a:noAutofit/>
          </a:bodyPr>
          <a:p>
            <a:pPr indent="0" algn="l" defTabSz="914400">
              <a:lnSpc>
                <a:spcPct val="90000"/>
              </a:lnSpc>
              <a:buNone/>
            </a:pPr>
            <a:r>
              <a:rPr lang="fr-FR" sz="4400" b="1" u="none" strike="noStrike">
                <a:solidFill>
                  <a:schemeClr val="lt1"/>
                </a:solidFill>
                <a:effectLst/>
                <a:uFillTx/>
                <a:latin typeface="Bahnschrift"/>
              </a:rPr>
              <a:t>Avant de nous quitter….</a:t>
            </a:r>
            <a:endParaRPr lang="en-US" sz="4400" b="0" u="none" strike="noStrike">
              <a:solidFill>
                <a:schemeClr val="dk1"/>
              </a:solidFill>
              <a:effectLst/>
              <a:uFillTx/>
              <a:latin typeface="Calibri Light"/>
            </a:endParaRPr>
          </a:p>
        </p:txBody>
      </p:sp>
      <p:pic>
        <p:nvPicPr>
          <p:cNvPr id="431" name="Picture 2" descr="L'Expression: Culture - «Ce n'est qu'un au revoir»"/>
          <p:cNvPicPr/>
          <p:nvPr/>
        </p:nvPicPr>
        <p:blipFill>
          <a:blip r:embed="rId1"/>
          <a:stretch/>
        </p:blipFill>
        <p:spPr>
          <a:xfrm>
            <a:off x="2829240" y="1807200"/>
            <a:ext cx="6807240" cy="38473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3101FB8-56F5-4BDA-96FC-ED2AE9DA7077}" type="slidenum">
              <a:t>158</a:t>
            </a:fld>
          </a:p>
        </p:txBody>
      </p:sp>
    </p:spTree>
  </p:cSld>
  <mc:AlternateContent>
    <mc:Choice Requires="p14">
      <p:transition spd="slow" p14:dur="2000"/>
    </mc:Choice>
    <mc:Fallback>
      <p:transition spd="slow"/>
    </mc:Fallback>
  </mc:AlternateContent>
</p:sld>
</file>

<file path=ppt/slides/slide1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PlaceHolder 1"/>
          <p:cNvSpPr>
            <a:spLocks noGrp="1"/>
          </p:cNvSpPr>
          <p:nvPr>
            <p:ph type="title"/>
          </p:nvPr>
        </p:nvSpPr>
        <p:spPr>
          <a:xfrm>
            <a:off x="213120" y="1632240"/>
            <a:ext cx="2535840" cy="3454560"/>
          </a:xfrm>
          <a:prstGeom prst="rect">
            <a:avLst/>
          </a:prstGeom>
          <a:noFill/>
          <a:ln w="0">
            <a:noFill/>
          </a:ln>
        </p:spPr>
        <p:txBody>
          <a:bodyPr lIns="91440" tIns="45720" rIns="91440" bIns="45720" anchor="ctr">
            <a:normAutofit/>
          </a:bodyPr>
          <a:p>
            <a:pPr indent="0" algn="l" defTabSz="914400">
              <a:lnSpc>
                <a:spcPct val="90000"/>
              </a:lnSpc>
              <a:buNone/>
            </a:pPr>
            <a:r>
              <a:rPr lang="fr-FR" sz="4400" b="1" u="none" strike="noStrike">
                <a:solidFill>
                  <a:schemeClr val="lt1"/>
                </a:solidFill>
                <a:effectLst/>
                <a:uFillTx/>
                <a:latin typeface="Bahnschrift"/>
              </a:rPr>
              <a:t>Une dernière citation</a:t>
            </a:r>
            <a:r>
              <a:rPr lang="fr-FR" sz="4400" b="0" u="none" strike="noStrike">
                <a:solidFill>
                  <a:schemeClr val="lt1"/>
                </a:solidFill>
                <a:effectLst/>
                <a:uFillTx/>
                <a:latin typeface="Bahnschrift"/>
              </a:rPr>
              <a:t>….</a:t>
            </a:r>
            <a:endParaRPr lang="en-US" sz="4400" b="0" u="none" strike="noStrike">
              <a:solidFill>
                <a:schemeClr val="dk1"/>
              </a:solidFill>
              <a:effectLst/>
              <a:uFillTx/>
              <a:latin typeface="Calibri Light"/>
            </a:endParaRPr>
          </a:p>
        </p:txBody>
      </p:sp>
      <p:pic>
        <p:nvPicPr>
          <p:cNvPr id="433" name="Picture 4" descr="Cadeaux d'affaires, relation client et fiscalité : ce qu'il faut savoir"/>
          <p:cNvPicPr/>
          <p:nvPr/>
        </p:nvPicPr>
        <p:blipFill>
          <a:blip r:embed="rId1"/>
          <a:stretch/>
        </p:blipFill>
        <p:spPr>
          <a:xfrm>
            <a:off x="3246120" y="914400"/>
            <a:ext cx="8945640" cy="54097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BA26F70-E973-43B3-BAEC-32D307A25BE1}" type="slidenum">
              <a:t>159</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123840"/>
            <a:ext cx="10515240" cy="1053360"/>
          </a:xfrm>
          <a:prstGeom prst="rect">
            <a:avLst/>
          </a:prstGeom>
          <a:noFill/>
          <a:ln w="0">
            <a:noFill/>
          </a:ln>
        </p:spPr>
        <p:txBody>
          <a:bodyPr lIns="91440" tIns="45720" rIns="91440" bIns="45720" anchor="ctr">
            <a:normAutofit/>
          </a:bodyPr>
          <a:p>
            <a:pPr indent="0" algn="ctr" defTabSz="914400">
              <a:lnSpc>
                <a:spcPct val="90000"/>
              </a:lnSpc>
              <a:buNone/>
            </a:pPr>
            <a:r>
              <a:rPr lang="fr-FR" sz="3600" b="0" u="none" strike="noStrike">
                <a:solidFill>
                  <a:schemeClr val="lt1"/>
                </a:solidFill>
                <a:effectLst/>
                <a:uFillTx/>
                <a:latin typeface="Bahnschrift"/>
              </a:rPr>
              <a:t>Allongement de la durée de la vie</a:t>
            </a:r>
            <a:endParaRPr lang="en-US" sz="3600" b="0" u="none" strike="noStrike">
              <a:solidFill>
                <a:schemeClr val="dk1"/>
              </a:solidFill>
              <a:effectLst/>
              <a:uFillTx/>
              <a:latin typeface="Calibri Light"/>
            </a:endParaRPr>
          </a:p>
        </p:txBody>
      </p:sp>
      <p:pic>
        <p:nvPicPr>
          <p:cNvPr id="147" name="Espace réservé du contenu 4"/>
          <p:cNvPicPr/>
          <p:nvPr/>
        </p:nvPicPr>
        <p:blipFill>
          <a:blip r:embed="rId1"/>
          <a:stretch/>
        </p:blipFill>
        <p:spPr>
          <a:xfrm>
            <a:off x="1903320" y="929880"/>
            <a:ext cx="8385120" cy="51894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FC8C213-D7BE-416D-B00D-C9ED665EEB67}" type="slidenum">
              <a:t>16</a:t>
            </a:fld>
          </a:p>
        </p:txBody>
      </p:sp>
    </p:spTree>
  </p:cSld>
  <mc:AlternateContent>
    <mc:Choice Requires="p14">
      <p:transition spd="slow" p14:dur="2000"/>
    </mc:Choice>
    <mc:Fallback>
      <p:transition spd="slow"/>
    </mc:Fallback>
  </mc:AlternateContent>
</p:sld>
</file>

<file path=ppt/slides/slide1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title"/>
          </p:nvPr>
        </p:nvSpPr>
        <p:spPr>
          <a:xfrm>
            <a:off x="838080" y="365040"/>
            <a:ext cx="3675240" cy="487404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435" name="PlaceHolder 2"/>
          <p:cNvSpPr>
            <a:spLocks noGrp="1"/>
          </p:cNvSpPr>
          <p:nvPr>
            <p:ph/>
          </p:nvPr>
        </p:nvSpPr>
        <p:spPr>
          <a:xfrm>
            <a:off x="5892840" y="960840"/>
            <a:ext cx="5892480" cy="5215680"/>
          </a:xfrm>
          <a:prstGeom prst="rect">
            <a:avLst/>
          </a:prstGeom>
          <a:noFill/>
          <a:ln w="0">
            <a:noFill/>
          </a:ln>
        </p:spPr>
        <p:txBody>
          <a:bodyPr lIns="91440" tIns="45720" rIns="91440" bIns="45720" anchor="t">
            <a:normAutofit fontScale="85000" lnSpcReduction="9999"/>
          </a:bodyPr>
          <a:p>
            <a:pPr indent="0" algn="l" defTabSz="914400">
              <a:lnSpc>
                <a:spcPct val="90000"/>
              </a:lnSpc>
              <a:spcBef>
                <a:spcPts val="1001"/>
              </a:spcBef>
              <a:buNone/>
              <a:tabLst>
                <a:tab pos="0" algn="l"/>
              </a:tabLst>
            </a:pPr>
            <a:r>
              <a:rPr lang="fr-FR" sz="7100" b="0" u="none" strike="noStrike">
                <a:solidFill>
                  <a:schemeClr val="lt1"/>
                </a:solidFill>
                <a:effectLst/>
                <a:uFillTx/>
                <a:latin typeface="Bahnschrift"/>
              </a:rPr>
              <a:t>« </a:t>
            </a:r>
            <a:r>
              <a:rPr lang="fr-FR" sz="7100" b="0" i="1" u="none" strike="noStrike">
                <a:solidFill>
                  <a:schemeClr val="lt1"/>
                </a:solidFill>
                <a:effectLst/>
                <a:uFillTx/>
                <a:latin typeface="Bahnschrift"/>
              </a:rPr>
              <a:t>Je dis toujours la vérité pour m’en débarrasser…. </a:t>
            </a:r>
            <a:r>
              <a:rPr lang="fr-FR" sz="7100" b="0" u="none" strike="noStrike">
                <a:solidFill>
                  <a:schemeClr val="lt1"/>
                </a:solidFill>
                <a:effectLst/>
                <a:uFillTx/>
                <a:latin typeface="Bahnschrift"/>
              </a:rPr>
              <a:t>»</a:t>
            </a:r>
            <a:endParaRPr lang="en-US" sz="71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71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2400" b="0" u="none" strike="noStrike">
                <a:solidFill>
                  <a:schemeClr val="lt1"/>
                </a:solidFill>
                <a:effectLst/>
                <a:uFillTx/>
                <a:latin typeface="Bahnschrift"/>
              </a:rPr>
              <a:t>« Un mari idéal 1895 »</a:t>
            </a:r>
            <a:endParaRPr lang="en-US" sz="24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2400" b="0" u="none" strike="noStrike">
                <a:solidFill>
                  <a:schemeClr val="lt1"/>
                </a:solidFill>
                <a:effectLst/>
                <a:uFillTx/>
                <a:latin typeface="Bahnschrift"/>
              </a:rPr>
              <a:t>Oscar Wilde</a:t>
            </a:r>
            <a:endParaRPr lang="en-US" sz="2400" b="0" u="none" strike="noStrike">
              <a:solidFill>
                <a:schemeClr val="dk1"/>
              </a:solidFill>
              <a:effectLst/>
              <a:uFillTx/>
              <a:latin typeface="Calibri"/>
            </a:endParaRPr>
          </a:p>
        </p:txBody>
      </p:sp>
      <p:pic>
        <p:nvPicPr>
          <p:cNvPr id="436" name="Picture 4" descr="oOscar WildeAfficher l’image source"/>
          <p:cNvPicPr/>
          <p:nvPr/>
        </p:nvPicPr>
        <p:blipFill>
          <a:blip r:embed="rId1"/>
          <a:stretch/>
        </p:blipFill>
        <p:spPr>
          <a:xfrm>
            <a:off x="716400" y="960840"/>
            <a:ext cx="4434480" cy="4935960"/>
          </a:xfrm>
          <a:prstGeom prst="rect">
            <a:avLst/>
          </a:prstGeom>
          <a:noFill/>
          <a:ln w="0">
            <a:noFill/>
          </a:ln>
        </p:spPr>
      </p:pic>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A910698A-B4BD-45E4-A2E6-E58E1C34B9D8}" type="slidenum">
              <a:t>160</a:t>
            </a:fld>
          </a:p>
        </p:txBody>
      </p:sp>
    </p:spTree>
  </p:cSld>
  <mc:AlternateContent>
    <mc:Choice Requires="p14">
      <p:transition spd="slow" p14:dur="2000"/>
    </mc:Choice>
    <mc:Fallback>
      <p:transition spd="slow"/>
    </mc:Fallback>
  </mc:AlternateContent>
</p:sld>
</file>

<file path=ppt/slides/slide1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p:nvPr>
        </p:nvSpPr>
        <p:spPr>
          <a:xfrm>
            <a:off x="838080" y="1825560"/>
            <a:ext cx="10515240" cy="4350960"/>
          </a:xfrm>
          <a:prstGeom prst="rect">
            <a:avLst/>
          </a:prstGeom>
          <a:noFill/>
          <a:ln w="0">
            <a:noFill/>
          </a:ln>
        </p:spPr>
        <p:txBody>
          <a:bodyPr lIns="91440" tIns="45720" rIns="91440" bIns="45720" anchor="t">
            <a:noAutofit/>
          </a:bodyPr>
          <a:p>
            <a:pPr indent="0" algn="ctr"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ctr"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4800" b="0" u="sng" strike="noStrike">
                <a:solidFill>
                  <a:schemeClr val="lt1"/>
                </a:solidFill>
                <a:effectLst/>
                <a:uFillTx/>
                <a:latin typeface="Calibri"/>
                <a:ea typeface="Calibri"/>
                <a:hlinkClick r:id="rId1"/>
              </a:rPr>
              <a:t>bernardroth@periclesdeveloppement.fr</a:t>
            </a:r>
            <a:endParaRPr lang="en-US" sz="4800" b="0" u="none" strike="noStrike">
              <a:solidFill>
                <a:schemeClr val="dk1"/>
              </a:solidFill>
              <a:effectLst/>
              <a:uFillTx/>
              <a:latin typeface="Calibri"/>
            </a:endParaRPr>
          </a:p>
          <a:p>
            <a:pPr indent="0" algn="ctr"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66E6D85-B4BD-4519-AA31-0670D3038930}" type="slidenum">
              <a:t>161</a:t>
            </a:fld>
          </a:p>
        </p:txBody>
      </p:sp>
    </p:spTree>
  </p:cSld>
  <mc:AlternateContent>
    <mc:Choice Requires="p14">
      <p:transition spd="slow" p14:dur="2000"/>
    </mc:Choice>
    <mc:Fallback>
      <p:transition spd="slow"/>
    </mc:Fallback>
  </mc:AlternateContent>
</p:sld>
</file>

<file path=ppt/slides/slide1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8" name="Picture 2"/>
          <p:cNvPicPr/>
          <p:nvPr/>
        </p:nvPicPr>
        <p:blipFill>
          <a:blip r:embed="rId1"/>
          <a:stretch/>
        </p:blipFill>
        <p:spPr>
          <a:xfrm>
            <a:off x="0" y="0"/>
            <a:ext cx="12191760" cy="6833160"/>
          </a:xfrm>
          <a:prstGeom prst="rect">
            <a:avLst/>
          </a:prstGeom>
          <a:noFill/>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title"/>
          </p:nvPr>
        </p:nvSpPr>
        <p:spPr>
          <a:xfrm>
            <a:off x="838080" y="365040"/>
            <a:ext cx="10515240" cy="960480"/>
          </a:xfrm>
          <a:prstGeom prst="rect">
            <a:avLst/>
          </a:prstGeom>
          <a:noFill/>
          <a:ln w="0">
            <a:noFill/>
          </a:ln>
        </p:spPr>
        <p:txBody>
          <a:bodyPr lIns="91440" tIns="45720" rIns="91440" bIns="45720" anchor="ctr">
            <a:normAutofit/>
          </a:bodyPr>
          <a:p>
            <a:pPr indent="0" algn="ctr" defTabSz="914400">
              <a:lnSpc>
                <a:spcPct val="90000"/>
              </a:lnSpc>
              <a:buNone/>
            </a:pPr>
            <a:r>
              <a:rPr lang="fr-FR" sz="4000" b="0" u="none" strike="noStrike">
                <a:solidFill>
                  <a:schemeClr val="lt1"/>
                </a:solidFill>
                <a:effectLst/>
                <a:uFillTx/>
                <a:latin typeface="Bahnschrift"/>
              </a:rPr>
              <a:t>Le PIB mondial </a:t>
            </a:r>
            <a:r>
              <a:rPr lang="fr-FR" sz="2400" b="0" u="none" strike="noStrike">
                <a:solidFill>
                  <a:schemeClr val="lt1"/>
                </a:solidFill>
                <a:effectLst/>
                <a:uFillTx/>
                <a:latin typeface="Bahnschrift"/>
              </a:rPr>
              <a:t>( millions de $ )</a:t>
            </a:r>
            <a:r>
              <a:rPr lang="fr-FR" sz="3200" b="0" u="none" strike="noStrike">
                <a:solidFill>
                  <a:schemeClr val="lt1"/>
                </a:solidFill>
                <a:effectLst/>
                <a:uFillTx/>
                <a:latin typeface="Bahnschrift"/>
              </a:rPr>
              <a:t>1820-2001</a:t>
            </a:r>
            <a:endParaRPr lang="en-US" sz="3200" b="0" u="none" strike="noStrike">
              <a:solidFill>
                <a:schemeClr val="dk1"/>
              </a:solidFill>
              <a:effectLst/>
              <a:uFillTx/>
              <a:latin typeface="Calibri Light"/>
            </a:endParaRPr>
          </a:p>
        </p:txBody>
      </p:sp>
      <p:pic>
        <p:nvPicPr>
          <p:cNvPr id="149" name="Picture 6"/>
          <p:cNvPicPr/>
          <p:nvPr/>
        </p:nvPicPr>
        <p:blipFill>
          <a:blip r:embed="rId1"/>
          <a:stretch/>
        </p:blipFill>
        <p:spPr>
          <a:xfrm>
            <a:off x="2926080" y="1690560"/>
            <a:ext cx="6339600" cy="45266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F9CBB8A-F76B-469E-B795-2A48EB568611}"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838080" y="0"/>
            <a:ext cx="10515240" cy="1115640"/>
          </a:xfrm>
          <a:prstGeom prst="rect">
            <a:avLst/>
          </a:prstGeom>
          <a:noFill/>
          <a:ln w="0">
            <a:noFill/>
          </a:ln>
        </p:spPr>
        <p:txBody>
          <a:bodyPr lIns="91440" tIns="45720" rIns="91440" bIns="45720" anchor="ctr">
            <a:normAutofit/>
          </a:bodyPr>
          <a:p>
            <a:pPr indent="0" algn="ctr" defTabSz="914400">
              <a:lnSpc>
                <a:spcPct val="90000"/>
              </a:lnSpc>
              <a:buNone/>
            </a:pPr>
            <a:r>
              <a:rPr lang="fr-FR" sz="4000" b="0" u="none" strike="noStrike">
                <a:solidFill>
                  <a:schemeClr val="lt1"/>
                </a:solidFill>
                <a:effectLst/>
                <a:uFillTx/>
                <a:latin typeface="Bahnschrift"/>
              </a:rPr>
              <a:t>Elévation du niveau de vie</a:t>
            </a:r>
            <a:endParaRPr lang="en-US" sz="4000" b="0" u="none" strike="noStrike">
              <a:solidFill>
                <a:schemeClr val="dk1"/>
              </a:solidFill>
              <a:effectLst/>
              <a:uFillTx/>
              <a:latin typeface="Calibri Light"/>
            </a:endParaRPr>
          </a:p>
        </p:txBody>
      </p:sp>
      <p:pic>
        <p:nvPicPr>
          <p:cNvPr id="151" name="Picture 4" descr="Les évolutions du niveau de vie moyen au fil des générations Secrétariat  général du Conseil d'orientation des retraites"/>
          <p:cNvPicPr/>
          <p:nvPr/>
        </p:nvPicPr>
        <p:blipFill>
          <a:blip r:embed="rId1"/>
          <a:stretch/>
        </p:blipFill>
        <p:spPr>
          <a:xfrm>
            <a:off x="2701800" y="1180800"/>
            <a:ext cx="6787800" cy="51105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50DFA9D3-16CE-46E8-B74D-E7CEE3F9719D}"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Picture 2" descr="Faut-il mieux épargner ou investir pour devenir riche ? - TSSLP"/>
          <p:cNvPicPr/>
          <p:nvPr/>
        </p:nvPicPr>
        <p:blipFill>
          <a:blip r:embed="rId1"/>
          <a:stretch/>
        </p:blipFill>
        <p:spPr>
          <a:xfrm>
            <a:off x="1560240" y="0"/>
            <a:ext cx="9070920" cy="68576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A6130B10-C4D8-45AF-B1BD-8055370C5B1E}" type="slidenum">
              <a:t>19</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78" name="Picture 2" descr="Parlons du mythe de la virilité - D'OÙ tu PARLES? Ep.3 - YouTube"/>
          <p:cNvPicPr/>
          <p:nvPr/>
        </p:nvPicPr>
        <p:blipFill>
          <a:blip r:embed="rId1"/>
          <a:stretch/>
        </p:blipFill>
        <p:spPr>
          <a:xfrm>
            <a:off x="0" y="0"/>
            <a:ext cx="12191760" cy="68576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02B1FF0-45D9-4421-88D0-6EDD933F61BE}"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3" name="Picture 2" descr="Comprendre les états financiers en 4 étapes - Acomba"/>
          <p:cNvPicPr/>
          <p:nvPr/>
        </p:nvPicPr>
        <p:blipFill>
          <a:blip r:embed="rId1"/>
          <a:stretch/>
        </p:blipFill>
        <p:spPr>
          <a:xfrm>
            <a:off x="42840" y="0"/>
            <a:ext cx="12191760" cy="6380280"/>
          </a:xfrm>
          <a:prstGeom prst="rect">
            <a:avLst/>
          </a:prstGeom>
          <a:noFill/>
          <a:ln w="0">
            <a:noFill/>
          </a:ln>
        </p:spPr>
      </p:pic>
      <p:pic>
        <p:nvPicPr>
          <p:cNvPr id="154" name="Image 6"/>
          <p:cNvPicPr/>
          <p:nvPr/>
        </p:nvPicPr>
        <p:blipFill>
          <a:blip r:embed="rId2"/>
          <a:stretch/>
        </p:blipFill>
        <p:spPr>
          <a:xfrm>
            <a:off x="4746240" y="5257440"/>
            <a:ext cx="6813720" cy="10072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B0C8F027-2AC0-41FB-9C0B-E0980EC99EA8}"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Picture 2"/>
          <p:cNvPicPr/>
          <p:nvPr/>
        </p:nvPicPr>
        <p:blipFill>
          <a:blip r:embed="rId1"/>
          <a:stretch/>
        </p:blipFill>
        <p:spPr>
          <a:xfrm>
            <a:off x="162720" y="83160"/>
            <a:ext cx="11886840" cy="6207120"/>
          </a:xfrm>
          <a:prstGeom prst="rect">
            <a:avLst/>
          </a:prstGeom>
          <a:noFill/>
          <a:ln w="0">
            <a:noFill/>
          </a:ln>
        </p:spPr>
      </p:pic>
      <p:sp>
        <p:nvSpPr>
          <p:cNvPr id="156" name="ZoneTexte 8"/>
          <p:cNvSpPr/>
          <p:nvPr/>
        </p:nvSpPr>
        <p:spPr>
          <a:xfrm>
            <a:off x="142200" y="83160"/>
            <a:ext cx="11211480" cy="57816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pPr>
            <a:r>
              <a:rPr lang="fr-FR" sz="3200" b="1" u="none" strike="noStrike">
                <a:solidFill>
                  <a:srgbClr val="3333FF"/>
                </a:solidFill>
                <a:effectLst/>
                <a:uFillTx/>
                <a:latin typeface="Bahnschrift"/>
              </a:rPr>
              <a:t>1.a. Ce que la financiarisation change pour l’économie</a:t>
            </a:r>
            <a:endParaRPr lang="fr-FR" sz="3200" b="0" u="none" strike="noStrike">
              <a:solidFill>
                <a:srgbClr val="FFFFFF"/>
              </a:solidFill>
              <a:effectLst/>
              <a:uFillTx/>
              <a:latin typeface="Arial"/>
            </a:endParaRPr>
          </a:p>
        </p:txBody>
      </p:sp>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9490FE1D-F733-4E4F-95F7-8A608CFC03B6}" type="slidenum">
              <a:t>21</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p:nvPr>
        </p:nvSpPr>
        <p:spPr>
          <a:xfrm>
            <a:off x="838080" y="1617480"/>
            <a:ext cx="10515240" cy="4350960"/>
          </a:xfrm>
          <a:prstGeom prst="rect">
            <a:avLst/>
          </a:prstGeom>
          <a:noFill/>
          <a:ln w="0">
            <a:noFill/>
          </a:ln>
        </p:spPr>
        <p:txBody>
          <a:bodyPr lIns="91440" tIns="45720" rIns="91440" bIns="45720" anchor="t">
            <a:normAutofit lnSpcReduction="9999"/>
          </a:bodyPr>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3 grandes familles d’acteurs économiques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Production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Distribution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Consommation</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La finance = l’huile dans le moteur ( thermique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Capitaux</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Crédits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Epargne</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sp>
        <p:nvSpPr>
          <p:cNvPr id="158" name="PlaceHolder 2"/>
          <p:cNvSpPr>
            <a:spLocks noGrp="1"/>
          </p:cNvSpPr>
          <p:nvPr>
            <p:ph type="title"/>
          </p:nvPr>
        </p:nvSpPr>
        <p:spPr>
          <a:xfrm>
            <a:off x="838080" y="350280"/>
            <a:ext cx="10515240" cy="132516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Le schéma traditionnel</a:t>
            </a:r>
            <a:endParaRPr lang="en-US" sz="4000" b="0" u="none" strike="noStrike">
              <a:solidFill>
                <a:schemeClr val="dk1"/>
              </a:solidFill>
              <a:effectLst/>
              <a:uFillTx/>
              <a:latin typeface="Calibri Light"/>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48F2B737-FDF1-4857-BCA8-36F04BEE7273}" type="slidenum">
              <a:t>22</a:t>
            </a:fld>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title"/>
          </p:nvPr>
        </p:nvSpPr>
        <p:spPr>
          <a:xfrm>
            <a:off x="838080" y="136440"/>
            <a:ext cx="10515240" cy="1603800"/>
          </a:xfrm>
          <a:prstGeom prst="rect">
            <a:avLst/>
          </a:prstGeom>
          <a:noFill/>
          <a:ln w="0">
            <a:noFill/>
          </a:ln>
        </p:spPr>
        <p:txBody>
          <a:bodyPr lIns="91440" tIns="45720" rIns="91440" bIns="45720" anchor="ctr">
            <a:norm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160" name="Picture 2" descr="Tesla au Mexique: le retour des usines près des Etats-Unis dope la ..."/>
          <p:cNvPicPr/>
          <p:nvPr/>
        </p:nvPicPr>
        <p:blipFill>
          <a:blip r:embed="rId1"/>
          <a:stretch/>
        </p:blipFill>
        <p:spPr>
          <a:xfrm>
            <a:off x="172440" y="91800"/>
            <a:ext cx="2820600" cy="1398240"/>
          </a:xfrm>
          <a:prstGeom prst="rect">
            <a:avLst/>
          </a:prstGeom>
          <a:noFill/>
          <a:ln w="0">
            <a:noFill/>
          </a:ln>
        </p:spPr>
      </p:pic>
      <p:pic>
        <p:nvPicPr>
          <p:cNvPr id="161" name="Picture 4" descr="JLMB n° 2017/12 - Droit de la distribution commerciale — Avocat ..."/>
          <p:cNvPicPr/>
          <p:nvPr/>
        </p:nvPicPr>
        <p:blipFill>
          <a:blip r:embed="rId2"/>
          <a:stretch/>
        </p:blipFill>
        <p:spPr>
          <a:xfrm>
            <a:off x="172440" y="1877400"/>
            <a:ext cx="2790720" cy="2193120"/>
          </a:xfrm>
          <a:prstGeom prst="rect">
            <a:avLst/>
          </a:prstGeom>
          <a:noFill/>
          <a:ln w="0">
            <a:noFill/>
          </a:ln>
        </p:spPr>
      </p:pic>
      <p:pic>
        <p:nvPicPr>
          <p:cNvPr id="162" name="Picture 8" descr="HCP: Hausse de 0,1% de l'Indice des prix à la consommation en mars ..."/>
          <p:cNvPicPr/>
          <p:nvPr/>
        </p:nvPicPr>
        <p:blipFill>
          <a:blip r:embed="rId3"/>
          <a:stretch/>
        </p:blipFill>
        <p:spPr>
          <a:xfrm>
            <a:off x="172440" y="4457880"/>
            <a:ext cx="2757960" cy="1378800"/>
          </a:xfrm>
          <a:prstGeom prst="rect">
            <a:avLst/>
          </a:prstGeom>
          <a:noFill/>
          <a:ln w="0">
            <a:noFill/>
          </a:ln>
        </p:spPr>
      </p:pic>
      <p:pic>
        <p:nvPicPr>
          <p:cNvPr id="163" name="Picture 10" descr="L'impact des lois de finances de 2013 sur les logements"/>
          <p:cNvPicPr/>
          <p:nvPr/>
        </p:nvPicPr>
        <p:blipFill>
          <a:blip r:embed="rId4"/>
          <a:stretch/>
        </p:blipFill>
        <p:spPr>
          <a:xfrm>
            <a:off x="3127320" y="-17640"/>
            <a:ext cx="9064080" cy="5100480"/>
          </a:xfrm>
          <a:prstGeom prst="rect">
            <a:avLst/>
          </a:prstGeom>
          <a:noFill/>
          <a:ln w="0">
            <a:noFill/>
          </a:ln>
        </p:spPr>
      </p:pic>
      <p:sp>
        <p:nvSpPr>
          <p:cNvPr id="164" name="ZoneTexte 7"/>
          <p:cNvSpPr/>
          <p:nvPr/>
        </p:nvSpPr>
        <p:spPr>
          <a:xfrm>
            <a:off x="2993400" y="5226480"/>
            <a:ext cx="9198000" cy="51732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pPr>
            <a:r>
              <a:rPr lang="fr-FR" sz="2800" b="1" u="none" strike="noStrike">
                <a:solidFill>
                  <a:srgbClr val="3333FF"/>
                </a:solidFill>
                <a:effectLst/>
                <a:uFillTx/>
                <a:latin typeface="Calibri"/>
              </a:rPr>
              <a:t>1.b Naissance d’un 4° acteur économique dans les années 80 </a:t>
            </a:r>
            <a:endParaRPr lang="fr-FR" sz="2800" b="0" u="none" strike="noStrike">
              <a:solidFill>
                <a:srgbClr val="FFFFFF"/>
              </a:solidFill>
              <a:effectLst/>
              <a:uFillTx/>
              <a:latin typeface="Arial"/>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421EDD0C-815E-4770-8429-FAF60DF963C2}" type="slidenum">
              <a:t>23</a:t>
            </a:fld>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7E6E6"/>
        </a:solidFill>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136440"/>
            <a:ext cx="10515240" cy="914760"/>
          </a:xfrm>
          <a:prstGeom prst="rect">
            <a:avLst/>
          </a:prstGeom>
          <a:noFill/>
          <a:ln w="0">
            <a:noFill/>
          </a:ln>
        </p:spPr>
        <p:txBody>
          <a:bodyPr lIns="91440" tIns="45720" rIns="91440" bIns="45720" anchor="ctr">
            <a:normAutofit/>
          </a:bodyPr>
          <a:p>
            <a:pPr indent="0" algn="ctr" defTabSz="914400">
              <a:lnSpc>
                <a:spcPct val="90000"/>
              </a:lnSpc>
              <a:buNone/>
            </a:pPr>
            <a:r>
              <a:rPr lang="fr-FR" sz="4400" b="1" u="none" strike="noStrike">
                <a:solidFill>
                  <a:schemeClr val="dk1"/>
                </a:solidFill>
                <a:effectLst/>
                <a:uFillTx/>
                <a:latin typeface="Calibri"/>
                <a:ea typeface="Calibri"/>
              </a:rPr>
              <a:t>1.b. naissance d’un nouvel acteur </a:t>
            </a:r>
            <a:endParaRPr lang="en-US" sz="4400" b="0" u="none" strike="noStrike">
              <a:solidFill>
                <a:schemeClr val="dk1"/>
              </a:solidFill>
              <a:effectLst/>
              <a:uFillTx/>
              <a:latin typeface="Calibri Light"/>
            </a:endParaRPr>
          </a:p>
        </p:txBody>
      </p:sp>
      <p:pic>
        <p:nvPicPr>
          <p:cNvPr id="166" name="Espace réservé du contenu 7"/>
          <p:cNvPicPr/>
          <p:nvPr/>
        </p:nvPicPr>
        <p:blipFill>
          <a:blip r:embed="rId1"/>
          <a:stretch/>
        </p:blipFill>
        <p:spPr>
          <a:xfrm>
            <a:off x="254880" y="1051560"/>
            <a:ext cx="5725080" cy="5119920"/>
          </a:xfrm>
          <a:prstGeom prst="rect">
            <a:avLst/>
          </a:prstGeom>
          <a:noFill/>
          <a:ln w="0">
            <a:noFill/>
          </a:ln>
        </p:spPr>
      </p:pic>
      <p:pic>
        <p:nvPicPr>
          <p:cNvPr id="167" name="Picture 6" descr="Investissement immobilier nuage de mots la main concept sur fond blanc  Photo Stock - Alamy"/>
          <p:cNvPicPr/>
          <p:nvPr/>
        </p:nvPicPr>
        <p:blipFill>
          <a:blip r:embed="rId2"/>
          <a:stretch/>
        </p:blipFill>
        <p:spPr>
          <a:xfrm>
            <a:off x="6095880" y="1405440"/>
            <a:ext cx="5643360" cy="43513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DD8F8DFB-F230-4145-A52F-079FD4971486}"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561960" y="219600"/>
            <a:ext cx="10515240" cy="694440"/>
          </a:xfrm>
          <a:prstGeom prst="rect">
            <a:avLst/>
          </a:prstGeom>
          <a:noFill/>
          <a:ln w="0">
            <a:noFill/>
          </a:ln>
        </p:spPr>
        <p:txBody>
          <a:bodyPr lIns="91440" tIns="45720" rIns="91440" bIns="45720" anchor="ctr">
            <a:noAutofit/>
          </a:bodyPr>
          <a:p>
            <a:pPr indent="0" algn="ctr" defTabSz="914400">
              <a:lnSpc>
                <a:spcPct val="90000"/>
              </a:lnSpc>
              <a:buNone/>
            </a:pPr>
            <a:r>
              <a:rPr lang="fr-FR" sz="3200" b="1" u="none" strike="noStrike">
                <a:solidFill>
                  <a:schemeClr val="lt1"/>
                </a:solidFill>
                <a:effectLst/>
                <a:uFillTx/>
                <a:latin typeface="Bahnschrift"/>
              </a:rPr>
              <a:t>1c l’apparition d’un nouveau métier L’asset management</a:t>
            </a:r>
            <a:endParaRPr lang="en-US" sz="3200" b="0" u="none" strike="noStrike">
              <a:solidFill>
                <a:schemeClr val="dk1"/>
              </a:solidFill>
              <a:effectLst/>
              <a:uFillTx/>
              <a:latin typeface="Calibri Light"/>
            </a:endParaRPr>
          </a:p>
        </p:txBody>
      </p:sp>
      <p:sp>
        <p:nvSpPr>
          <p:cNvPr id="169" name="PlaceHolder 2"/>
          <p:cNvSpPr>
            <a:spLocks noGrp="1"/>
          </p:cNvSpPr>
          <p:nvPr>
            <p:ph/>
          </p:nvPr>
        </p:nvSpPr>
        <p:spPr>
          <a:xfrm>
            <a:off x="838080" y="1107720"/>
            <a:ext cx="10515240" cy="4835520"/>
          </a:xfrm>
          <a:prstGeom prst="rect">
            <a:avLst/>
          </a:prstGeom>
          <a:noFill/>
          <a:ln w="0">
            <a:noFill/>
          </a:ln>
        </p:spPr>
        <p:txBody>
          <a:bodyPr lIns="91440" tIns="45720" rIns="91440" bIns="45720" anchor="t">
            <a:normAutofit fontScale="85000" lnSpcReduction="19999"/>
          </a:bodyPr>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Gestion d’actifs = allocation d’actifs = prééminence des logiques financières, telles que :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Un peu moins de sécurité implique de meilleurs rendements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La liquidité est un critère important / la </a:t>
            </a:r>
            <a:r>
              <a:rPr lang="fr-FR" sz="2800" b="0" i="1" u="none" strike="noStrike">
                <a:solidFill>
                  <a:schemeClr val="lt1"/>
                </a:solidFill>
                <a:effectLst/>
                <a:uFillTx/>
                <a:latin typeface="Bahnschrift"/>
              </a:rPr>
              <a:t>duration</a:t>
            </a:r>
            <a:r>
              <a:rPr lang="fr-FR" sz="2800" b="0" u="none" strike="noStrike">
                <a:solidFill>
                  <a:schemeClr val="lt1"/>
                </a:solidFill>
                <a:effectLst/>
                <a:uFillTx/>
                <a:latin typeface="Bahnschrift"/>
              </a:rPr>
              <a:t> ou la </a:t>
            </a:r>
            <a:r>
              <a:rPr lang="fr-FR" sz="2800" b="0" i="1" u="none" strike="noStrike">
                <a:solidFill>
                  <a:schemeClr val="lt1"/>
                </a:solidFill>
                <a:effectLst/>
                <a:uFillTx/>
                <a:latin typeface="Bahnschrift"/>
              </a:rPr>
              <a:t>maturité</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Le court terme est l’horizon de référence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Toute décision ( investir/désinvestir, fonds propres/dette..) repose sur :</a:t>
            </a:r>
            <a:endParaRPr lang="en-US" sz="2800" b="0" u="none" strike="noStrike">
              <a:solidFill>
                <a:schemeClr val="dk1"/>
              </a:solidFill>
              <a:effectLst/>
              <a:uFillTx/>
              <a:latin typeface="Calibri"/>
            </a:endParaRPr>
          </a:p>
          <a:p>
            <a:pPr marL="360000" indent="-228600" algn="l" defTabSz="914400">
              <a:lnSpc>
                <a:spcPct val="90000"/>
              </a:lnSpc>
              <a:spcBef>
                <a:spcPts val="1001"/>
              </a:spcBef>
              <a:buClr>
                <a:srgbClr val="FFFFFF"/>
              </a:buClr>
              <a:buFont typeface="Arial"/>
              <a:buChar char="-"/>
            </a:pPr>
            <a:r>
              <a:rPr lang="fr-FR" sz="2600" b="0" u="none" strike="noStrike">
                <a:solidFill>
                  <a:schemeClr val="lt1"/>
                </a:solidFill>
                <a:effectLst/>
                <a:uFillTx/>
                <a:latin typeface="Bahnschrift"/>
              </a:rPr>
              <a:t>une vision </a:t>
            </a:r>
            <a:endParaRPr lang="en-US" sz="2600" b="0" u="none" strike="noStrike">
              <a:solidFill>
                <a:schemeClr val="dk1"/>
              </a:solidFill>
              <a:effectLst/>
              <a:uFillTx/>
              <a:latin typeface="Calibri"/>
            </a:endParaRPr>
          </a:p>
          <a:p>
            <a:pPr marL="360000" indent="-228600" algn="l" defTabSz="914400">
              <a:lnSpc>
                <a:spcPct val="90000"/>
              </a:lnSpc>
              <a:spcBef>
                <a:spcPts val="1001"/>
              </a:spcBef>
              <a:buClr>
                <a:srgbClr val="FFFFFF"/>
              </a:buClr>
              <a:buFont typeface="Arial"/>
              <a:buChar char="-"/>
            </a:pPr>
            <a:r>
              <a:rPr lang="fr-FR" sz="2600" b="0" u="none" strike="noStrike">
                <a:solidFill>
                  <a:schemeClr val="lt1"/>
                </a:solidFill>
                <a:effectLst/>
                <a:uFillTx/>
                <a:latin typeface="Bahnschrift"/>
              </a:rPr>
              <a:t>et sur une échéance financière</a:t>
            </a:r>
            <a:endParaRPr lang="en-US" sz="26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Toute décision doit être mesurable, au moins par comparaison :</a:t>
            </a:r>
            <a:endParaRPr lang="en-US" sz="2800" b="0" u="none" strike="noStrike">
              <a:solidFill>
                <a:schemeClr val="dk1"/>
              </a:solidFill>
              <a:effectLst/>
              <a:uFillTx/>
              <a:latin typeface="Calibri"/>
            </a:endParaRPr>
          </a:p>
          <a:p>
            <a:pPr marL="360000" indent="-228600" algn="l" defTabSz="914400">
              <a:lnSpc>
                <a:spcPct val="90000"/>
              </a:lnSpc>
              <a:spcBef>
                <a:spcPts val="1199"/>
              </a:spcBef>
              <a:buClr>
                <a:srgbClr val="FFFFFF"/>
              </a:buClr>
              <a:buFont typeface="Arial"/>
              <a:buChar char="-"/>
            </a:pPr>
            <a:r>
              <a:rPr lang="fr-FR" sz="2400" b="0" u="none" strike="noStrike">
                <a:solidFill>
                  <a:schemeClr val="lt1"/>
                </a:solidFill>
                <a:effectLst/>
                <a:uFillTx/>
                <a:latin typeface="Bahnschrift"/>
              </a:rPr>
              <a:t>-entre décisions possibles ( travaux ou non )</a:t>
            </a:r>
            <a:endParaRPr lang="en-US" sz="2400" b="0" u="none" strike="noStrike">
              <a:solidFill>
                <a:schemeClr val="dk1"/>
              </a:solidFill>
              <a:effectLst/>
              <a:uFillTx/>
              <a:latin typeface="Calibri"/>
            </a:endParaRPr>
          </a:p>
          <a:p>
            <a:pPr marL="131400" indent="0" algn="l" defTabSz="914400">
              <a:lnSpc>
                <a:spcPct val="90000"/>
              </a:lnSpc>
              <a:spcBef>
                <a:spcPts val="1199"/>
              </a:spcBef>
              <a:buNone/>
              <a:tabLst>
                <a:tab pos="0" algn="l"/>
              </a:tabLst>
            </a:pPr>
            <a:r>
              <a:rPr lang="fr-FR" sz="2400" b="0" u="none" strike="noStrike">
                <a:solidFill>
                  <a:schemeClr val="lt1"/>
                </a:solidFill>
                <a:effectLst/>
                <a:uFillTx/>
                <a:latin typeface="Bahnschrift"/>
              </a:rPr>
              <a:t>-  Actif ( entre immeubles )</a:t>
            </a:r>
            <a:endParaRPr lang="en-US" sz="2400" b="0" u="none" strike="noStrike">
              <a:solidFill>
                <a:schemeClr val="dk1"/>
              </a:solidFill>
              <a:effectLst/>
              <a:uFillTx/>
              <a:latin typeface="Calibri"/>
            </a:endParaRPr>
          </a:p>
          <a:p>
            <a:pPr marL="360000" indent="-228600" algn="l" defTabSz="914400">
              <a:lnSpc>
                <a:spcPct val="90000"/>
              </a:lnSpc>
              <a:spcBef>
                <a:spcPts val="1199"/>
              </a:spcBef>
              <a:buClr>
                <a:srgbClr val="FFFFFF"/>
              </a:buClr>
              <a:buFont typeface="Arial"/>
              <a:buChar char="-"/>
              <a:tabLst>
                <a:tab pos="0" algn="l"/>
              </a:tabLst>
            </a:pPr>
            <a:r>
              <a:rPr lang="fr-FR" sz="2400" b="0" u="none" strike="noStrike">
                <a:solidFill>
                  <a:schemeClr val="lt1"/>
                </a:solidFill>
                <a:effectLst/>
                <a:uFillTx/>
                <a:latin typeface="Bahnschrift"/>
              </a:rPr>
              <a:t>Catégorie d’actifs ( résidentiel, tertiaire, logistique, hôtellerie….)</a:t>
            </a:r>
            <a:endParaRPr lang="en-US" sz="2400" b="0" u="none" strike="noStrike">
              <a:solidFill>
                <a:schemeClr val="dk1"/>
              </a:solidFill>
              <a:effectLst/>
              <a:uFillTx/>
              <a:latin typeface="Calibri"/>
            </a:endParaRPr>
          </a:p>
          <a:p>
            <a:pPr marL="360000" indent="-228600" algn="l" defTabSz="914400">
              <a:lnSpc>
                <a:spcPct val="90000"/>
              </a:lnSpc>
              <a:spcBef>
                <a:spcPts val="1199"/>
              </a:spcBef>
              <a:buClr>
                <a:srgbClr val="FFFFFF"/>
              </a:buClr>
              <a:buFont typeface="Arial"/>
              <a:buChar char="-"/>
              <a:tabLst>
                <a:tab pos="0" algn="l"/>
              </a:tabLst>
            </a:pPr>
            <a:r>
              <a:rPr lang="fr-FR" sz="2400" b="0" u="none" strike="noStrike">
                <a:solidFill>
                  <a:schemeClr val="lt1"/>
                </a:solidFill>
                <a:effectLst/>
                <a:uFillTx/>
                <a:latin typeface="Bahnschrift"/>
              </a:rPr>
              <a:t>Classe d’actifs  (actions, obligations, indices, immobilier )</a:t>
            </a:r>
            <a:endParaRPr lang="en-US" sz="2400" b="0" u="none" strike="noStrike">
              <a:solidFill>
                <a:schemeClr val="dk1"/>
              </a:solidFill>
              <a:effectLst/>
              <a:uFillTx/>
              <a:latin typeface="Calibri"/>
            </a:endParaRPr>
          </a:p>
          <a:p>
            <a:pPr indent="0" algn="l" defTabSz="914400">
              <a:lnSpc>
                <a:spcPct val="90000"/>
              </a:lnSpc>
              <a:spcBef>
                <a:spcPts val="1199"/>
              </a:spcBef>
              <a:buNone/>
              <a:tabLst>
                <a:tab pos="0" algn="l"/>
              </a:tabLst>
            </a:pPr>
            <a:endParaRPr lang="en-US" sz="2400" b="0" u="none" strike="noStrike">
              <a:solidFill>
                <a:schemeClr val="dk1"/>
              </a:solidFill>
              <a:effectLst/>
              <a:uFillTx/>
              <a:latin typeface="Calibri"/>
            </a:endParaRPr>
          </a:p>
          <a:p>
            <a:pPr marL="131400" indent="0" algn="l" defTabSz="914400">
              <a:lnSpc>
                <a:spcPct val="90000"/>
              </a:lnSpc>
              <a:spcBef>
                <a:spcPts val="1199"/>
              </a:spcBef>
              <a:buNone/>
              <a:tabLst>
                <a:tab pos="0" algn="l"/>
              </a:tabLst>
            </a:pP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9BF9DD79-C9BF-4922-8703-3877F4D933C9}" type="slidenum">
              <a:t>25</a:t>
            </a:fld>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0000"/>
        </a:solidFill>
      </p:bgPr>
    </p:bg>
    <p:spTree>
      <p:nvGrpSpPr>
        <p:cNvPr id="1" name=""/>
        <p:cNvGrpSpPr/>
        <p:nvPr/>
      </p:nvGrpSpPr>
      <p:grpSpPr>
        <a:xfrm>
          <a:off x="0" y="0"/>
          <a:ext cx="0" cy="0"/>
          <a:chOff x="0" y="0"/>
          <a:chExt cx="0" cy="0"/>
        </a:xfrm>
      </p:grpSpPr>
      <p:sp>
        <p:nvSpPr>
          <p:cNvPr id="170" name="PlaceHolder 1"/>
          <p:cNvSpPr>
            <a:spLocks noGrp="1"/>
          </p:cNvSpPr>
          <p:nvPr>
            <p:ph type="title"/>
          </p:nvPr>
        </p:nvSpPr>
        <p:spPr>
          <a:xfrm>
            <a:off x="2523600" y="168840"/>
            <a:ext cx="9115920" cy="1325160"/>
          </a:xfrm>
          <a:prstGeom prst="rect">
            <a:avLst/>
          </a:prstGeom>
          <a:noFill/>
          <a:ln w="0">
            <a:noFill/>
          </a:ln>
        </p:spPr>
        <p:txBody>
          <a:bodyPr lIns="91440" tIns="45720" rIns="91440" bIns="45720" anchor="ctr">
            <a:normAutofit/>
          </a:bodyPr>
          <a:p>
            <a:pPr indent="0" algn="ctr" defTabSz="914400">
              <a:lnSpc>
                <a:spcPct val="90000"/>
              </a:lnSpc>
              <a:buNone/>
            </a:pPr>
            <a:r>
              <a:rPr lang="fr-FR" sz="3200" b="1" u="none" strike="noStrike">
                <a:solidFill>
                  <a:schemeClr val="dk1"/>
                </a:solidFill>
                <a:effectLst/>
                <a:uFillTx/>
                <a:latin typeface="Calibri Light"/>
              </a:rPr>
              <a:t> : </a:t>
            </a:r>
            <a:r>
              <a:rPr lang="fr-FR" sz="3600" b="1" u="none" strike="noStrike">
                <a:solidFill>
                  <a:schemeClr val="lt1"/>
                </a:solidFill>
                <a:effectLst/>
                <a:uFillTx/>
                <a:latin typeface="Bahnschrift"/>
              </a:rPr>
              <a:t>le nouveau visage de la finance   </a:t>
            </a:r>
            <a:endParaRPr lang="en-US" sz="3600" b="0" u="none" strike="noStrike">
              <a:solidFill>
                <a:schemeClr val="dk1"/>
              </a:solidFill>
              <a:effectLst/>
              <a:uFillTx/>
              <a:latin typeface="Calibri Light"/>
            </a:endParaRPr>
          </a:p>
        </p:txBody>
      </p:sp>
      <p:sp>
        <p:nvSpPr>
          <p:cNvPr id="171" name="PlaceHolder 2"/>
          <p:cNvSpPr>
            <a:spLocks noGrp="1"/>
          </p:cNvSpPr>
          <p:nvPr>
            <p:ph/>
          </p:nvPr>
        </p:nvSpPr>
        <p:spPr>
          <a:xfrm>
            <a:off x="226800" y="1760760"/>
            <a:ext cx="5961600" cy="4482360"/>
          </a:xfrm>
          <a:prstGeom prst="rect">
            <a:avLst/>
          </a:prstGeom>
          <a:noFill/>
          <a:ln w="0">
            <a:noFill/>
          </a:ln>
        </p:spPr>
        <p:txBody>
          <a:bodyPr lIns="91440" tIns="45720" rIns="91440" bIns="45720" anchor="t">
            <a:normAutofit/>
          </a:bodyPr>
          <a:p>
            <a:pPr indent="0" algn="l" defTabSz="914400">
              <a:lnSpc>
                <a:spcPct val="90000"/>
              </a:lnSpc>
              <a:buNone/>
              <a:tabLst>
                <a:tab pos="0" algn="l"/>
              </a:tabLst>
            </a:pPr>
            <a:r>
              <a:rPr lang="fr-FR" sz="2400" b="1" u="none" strike="noStrike">
                <a:solidFill>
                  <a:schemeClr val="lt1"/>
                </a:solidFill>
                <a:effectLst/>
                <a:uFillTx/>
                <a:latin typeface="Bahnschrift"/>
              </a:rPr>
              <a:t>LE CAPITALISME POUR COMPTE DE TIERS, </a:t>
            </a:r>
            <a:endParaRPr lang="en-US" sz="2400" b="0" u="none" strike="noStrike">
              <a:solidFill>
                <a:schemeClr val="dk1"/>
              </a:solidFill>
              <a:effectLst/>
              <a:uFillTx/>
              <a:latin typeface="Calibri"/>
            </a:endParaRPr>
          </a:p>
          <a:p>
            <a:pPr indent="0" algn="l" defTabSz="914400">
              <a:lnSpc>
                <a:spcPct val="90000"/>
              </a:lnSpc>
              <a:buNone/>
              <a:tabLst>
                <a:tab pos="0" algn="l"/>
              </a:tabLst>
            </a:pPr>
            <a:r>
              <a:rPr lang="fr-FR" sz="2000" b="1" u="none" strike="noStrike">
                <a:solidFill>
                  <a:schemeClr val="lt1"/>
                </a:solidFill>
                <a:effectLst/>
                <a:uFillTx/>
                <a:latin typeface="Bahnschrift"/>
              </a:rPr>
              <a:t>des « actionnaires professionnels » par délégation :</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L’invention d’une monoculture financière</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Objectif = rendement/sécurité</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Professionnalisme et responsabilité : la décision explicable</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Au royaume du benchmarking</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Le rétrécissement de l’horizon</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Les surprises de l’économie réelle</a:t>
            </a: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pic>
        <p:nvPicPr>
          <p:cNvPr id="172" name="Picture 2" descr="WARNING! Fake RealTokens being offered on swap.cat | RealT"/>
          <p:cNvPicPr/>
          <p:nvPr/>
        </p:nvPicPr>
        <p:blipFill>
          <a:blip r:embed="rId1"/>
          <a:stretch/>
        </p:blipFill>
        <p:spPr>
          <a:xfrm>
            <a:off x="1674720" y="380520"/>
            <a:ext cx="2028960" cy="901440"/>
          </a:xfrm>
          <a:prstGeom prst="rect">
            <a:avLst/>
          </a:prstGeom>
          <a:noFill/>
          <a:ln w="0">
            <a:noFill/>
          </a:ln>
        </p:spPr>
      </p:pic>
      <p:pic>
        <p:nvPicPr>
          <p:cNvPr id="173" name="Picture 2" descr="Comment investir dans un fonds d'allocation d'actifs ? - 20/02/2020 à 08:43  - Boursorama"/>
          <p:cNvPicPr/>
          <p:nvPr/>
        </p:nvPicPr>
        <p:blipFill>
          <a:blip r:embed="rId2"/>
          <a:stretch/>
        </p:blipFill>
        <p:spPr>
          <a:xfrm>
            <a:off x="6674040" y="2591640"/>
            <a:ext cx="4500000" cy="2820240"/>
          </a:xfrm>
          <a:prstGeom prst="rect">
            <a:avLst/>
          </a:prstGeom>
          <a:noFill/>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2981520" y="1460160"/>
            <a:ext cx="6228360" cy="2811600"/>
          </a:xfrm>
          <a:prstGeom prst="rect">
            <a:avLst/>
          </a:prstGeom>
          <a:noFill/>
          <a:ln w="0">
            <a:noFill/>
          </a:ln>
        </p:spPr>
        <p:txBody>
          <a:bodyPr lIns="91440" tIns="45720" rIns="91440" bIns="45720" anchor="ctr">
            <a:normAutofit/>
          </a:bodyPr>
          <a:p>
            <a:pPr indent="0" algn="ctr" defTabSz="914400">
              <a:lnSpc>
                <a:spcPct val="90000"/>
              </a:lnSpc>
              <a:buNone/>
            </a:pPr>
            <a:r>
              <a:rPr lang="fr-FR" sz="4800" b="1" u="none" strike="noStrike">
                <a:solidFill>
                  <a:schemeClr val="lt1"/>
                </a:solidFill>
                <a:effectLst/>
                <a:uFillTx/>
                <a:latin typeface="Bahnschrift"/>
                <a:ea typeface="Calibri"/>
              </a:rPr>
              <a:t>2) l’immobilier français </a:t>
            </a:r>
            <a:br>
              <a:rPr sz="4800"/>
            </a:br>
            <a:r>
              <a:rPr lang="fr-FR" sz="4800" b="1" u="none" strike="noStrike">
                <a:solidFill>
                  <a:schemeClr val="lt1"/>
                </a:solidFill>
                <a:effectLst/>
                <a:uFillTx/>
                <a:latin typeface="Bahnschrift"/>
                <a:ea typeface="Calibri"/>
              </a:rPr>
              <a:t>s’est financiarisé </a:t>
            </a:r>
            <a:br>
              <a:rPr sz="4800"/>
            </a:br>
            <a:r>
              <a:rPr lang="fr-FR" sz="3200" b="1" u="none" strike="noStrike">
                <a:solidFill>
                  <a:schemeClr val="lt1"/>
                </a:solidFill>
                <a:effectLst/>
                <a:uFillTx/>
                <a:latin typeface="Bahnschrift"/>
                <a:ea typeface="Calibri"/>
              </a:rPr>
              <a:t>à partir des années 90</a:t>
            </a:r>
            <a:endParaRPr lang="en-US" sz="3200" b="0" u="none" strike="noStrike">
              <a:solidFill>
                <a:schemeClr val="dk1"/>
              </a:solidFill>
              <a:effectLst/>
              <a:uFillTx/>
              <a:latin typeface="Calibri Light"/>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7335741-2EDC-445C-9B53-4222A58103F6}" type="slidenum">
              <a:t>27</a:t>
            </a:fld>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3132000" y="-11880"/>
            <a:ext cx="5638320" cy="1141200"/>
          </a:xfrm>
          <a:prstGeom prst="rect">
            <a:avLst/>
          </a:prstGeom>
          <a:noFill/>
          <a:ln w="0">
            <a:noFill/>
          </a:ln>
        </p:spPr>
        <p:txBody>
          <a:bodyPr lIns="91440" tIns="45720" rIns="91440" bIns="45720" anchor="ctr">
            <a:noAutofit/>
          </a:bodyPr>
          <a:p>
            <a:pPr indent="0" algn="l" defTabSz="914400">
              <a:lnSpc>
                <a:spcPct val="90000"/>
              </a:lnSpc>
              <a:buNone/>
            </a:pPr>
            <a:r>
              <a:rPr lang="fr-FR" sz="4400" b="1" u="none" strike="noStrike">
                <a:solidFill>
                  <a:schemeClr val="dk1"/>
                </a:solidFill>
                <a:effectLst/>
                <a:uFillTx/>
                <a:latin typeface="Calibri"/>
              </a:rPr>
              <a:t>2.a Que s’est-il passé ?</a:t>
            </a:r>
            <a:endParaRPr lang="en-US" sz="4400" b="0" u="none" strike="noStrike">
              <a:solidFill>
                <a:schemeClr val="dk1"/>
              </a:solidFill>
              <a:effectLst/>
              <a:uFillTx/>
              <a:latin typeface="Calibri Light"/>
            </a:endParaRPr>
          </a:p>
        </p:txBody>
      </p:sp>
      <p:pic>
        <p:nvPicPr>
          <p:cNvPr id="176" name="Picture 2"/>
          <p:cNvPicPr/>
          <p:nvPr/>
        </p:nvPicPr>
        <p:blipFill>
          <a:blip r:embed="rId1"/>
          <a:stretch/>
        </p:blipFill>
        <p:spPr>
          <a:xfrm>
            <a:off x="1006200" y="1296720"/>
            <a:ext cx="3370680" cy="4725720"/>
          </a:xfrm>
          <a:prstGeom prst="rect">
            <a:avLst/>
          </a:prstGeom>
          <a:noFill/>
          <a:ln w="0">
            <a:noFill/>
          </a:ln>
        </p:spPr>
      </p:pic>
      <p:pic>
        <p:nvPicPr>
          <p:cNvPr id="177" name="Picture 2" descr="Ingrid Nappi-Choulet co-organise une conférence sur le modèle singapourien"/>
          <p:cNvPicPr/>
          <p:nvPr/>
        </p:nvPicPr>
        <p:blipFill>
          <a:blip r:embed="rId2"/>
          <a:srcRect l="28175" t="6092" r="5747" b="8037"/>
          <a:stretch/>
        </p:blipFill>
        <p:spPr>
          <a:xfrm>
            <a:off x="5951520" y="1296720"/>
            <a:ext cx="3463200" cy="2996280"/>
          </a:xfrm>
          <a:prstGeom prst="rect">
            <a:avLst/>
          </a:prstGeom>
          <a:noFill/>
          <a:ln w="0">
            <a:noFill/>
          </a:ln>
        </p:spPr>
      </p:pic>
      <p:sp>
        <p:nvSpPr>
          <p:cNvPr id="178" name="ZoneTexte 8"/>
          <p:cNvSpPr/>
          <p:nvPr/>
        </p:nvSpPr>
        <p:spPr>
          <a:xfrm>
            <a:off x="5029200" y="4884120"/>
            <a:ext cx="6248160" cy="112644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tabLst>
                <a:tab pos="0" algn="l"/>
              </a:tabLst>
            </a:pPr>
            <a:r>
              <a:rPr lang="fr-FR" sz="1800" b="0" u="none" strike="noStrike">
                <a:solidFill>
                  <a:schemeClr val="lt1"/>
                </a:solidFill>
                <a:effectLst/>
                <a:uFillTx/>
                <a:latin typeface="Bahnschrift"/>
              </a:rPr>
              <a:t>In : la financiarisation du marché immobilier français : de la crise des années 1990 à la crise des subprimes de 2008</a:t>
            </a:r>
            <a:endParaRPr lang="fr-FR" sz="1800" b="0" u="none" strike="noStrike">
              <a:solidFill>
                <a:srgbClr val="FFFFFF"/>
              </a:solidFill>
              <a:effectLst/>
              <a:uFillTx/>
              <a:latin typeface="Arial"/>
            </a:endParaRPr>
          </a:p>
          <a:p>
            <a:pPr defTabSz="457200">
              <a:lnSpc>
                <a:spcPct val="100000"/>
              </a:lnSpc>
              <a:tabLst>
                <a:tab pos="0" algn="l"/>
              </a:tabLst>
            </a:pPr>
            <a:r>
              <a:rPr lang="fr-FR" sz="1600" b="0" u="none" strike="noStrike">
                <a:solidFill>
                  <a:schemeClr val="lt1"/>
                </a:solidFill>
                <a:effectLst/>
                <a:uFillTx/>
                <a:latin typeface="Bahnschrift"/>
              </a:rPr>
              <a:t>Professeur Ingrid Nappi</a:t>
            </a:r>
            <a:endParaRPr lang="fr-FR" sz="1600" b="0" u="none" strike="noStrike">
              <a:solidFill>
                <a:srgbClr val="FFFFFF"/>
              </a:solidFill>
              <a:effectLst/>
              <a:uFillTx/>
              <a:latin typeface="Arial"/>
            </a:endParaRPr>
          </a:p>
          <a:p>
            <a:pPr defTabSz="457200">
              <a:lnSpc>
                <a:spcPct val="100000"/>
              </a:lnSpc>
              <a:tabLst>
                <a:tab pos="0" algn="l"/>
              </a:tabLst>
            </a:pPr>
            <a:r>
              <a:rPr lang="fr-FR" sz="1600" b="0" u="none" strike="noStrike">
                <a:solidFill>
                  <a:schemeClr val="lt1"/>
                </a:solidFill>
                <a:effectLst/>
                <a:uFillTx/>
                <a:latin typeface="Bahnschrift"/>
              </a:rPr>
              <a:t>Dans </a:t>
            </a:r>
            <a:r>
              <a:rPr lang="fr-FR" sz="1600" b="0" u="none" strike="noStrike">
                <a:solidFill>
                  <a:schemeClr val="lt1"/>
                </a:solidFill>
                <a:effectLst/>
                <a:uFillTx/>
                <a:latin typeface="Bahnschrift"/>
                <a:hlinkClick r:id="rId3"/>
              </a:rPr>
              <a:t>Revue d'économie financière</a:t>
            </a:r>
            <a:r>
              <a:rPr lang="fr-FR" sz="1600" b="0" u="none" strike="noStrike">
                <a:solidFill>
                  <a:schemeClr val="lt1"/>
                </a:solidFill>
                <a:effectLst/>
                <a:uFillTx/>
                <a:latin typeface="Bahnschrift"/>
              </a:rPr>
              <a:t> </a:t>
            </a:r>
            <a:r>
              <a:rPr lang="fr-FR" sz="1600" b="0" u="none" strike="noStrike">
                <a:solidFill>
                  <a:schemeClr val="lt1"/>
                </a:solidFill>
                <a:effectLst/>
                <a:uFillTx/>
                <a:latin typeface="Bahnschrift"/>
                <a:hlinkClick r:id="rId4"/>
              </a:rPr>
              <a:t>2013/2 (N° 110)</a:t>
            </a:r>
            <a:endParaRPr lang="fr-FR" sz="1600" b="0" u="none" strike="noStrike">
              <a:solidFill>
                <a:srgbClr val="FFFFFF"/>
              </a:solidFill>
              <a:effectLst/>
              <a:uFillTx/>
              <a:latin typeface="Arial"/>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B5D6821-4CD3-47DF-B480-3977F6CA71D0}"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p:nvPr>
        </p:nvSpPr>
        <p:spPr>
          <a:xfrm>
            <a:off x="1156680" y="1005840"/>
            <a:ext cx="7292880" cy="3989160"/>
          </a:xfrm>
          <a:prstGeom prst="rect">
            <a:avLst/>
          </a:prstGeom>
          <a:noFill/>
          <a:ln w="0">
            <a:noFill/>
          </a:ln>
        </p:spPr>
        <p:txBody>
          <a:bodyPr lIns="91440" tIns="45720" rIns="91440" bIns="45720" anchor="t">
            <a:normAutofit fontScale="70000" lnSpcReduction="19999"/>
          </a:bodyPr>
          <a:p>
            <a:pPr indent="0" algn="just" defTabSz="914400">
              <a:lnSpc>
                <a:spcPct val="90000"/>
              </a:lnSpc>
              <a:buNone/>
              <a:tabLst>
                <a:tab pos="0" algn="l"/>
              </a:tabLst>
            </a:pPr>
            <a:endParaRPr lang="en-US" sz="3600" b="0" u="none" strike="noStrike">
              <a:solidFill>
                <a:schemeClr val="dk1"/>
              </a:solidFill>
              <a:effectLst/>
              <a:uFillTx/>
              <a:latin typeface="Calibri"/>
            </a:endParaRPr>
          </a:p>
          <a:p>
            <a:pPr indent="0" algn="just" defTabSz="914400">
              <a:lnSpc>
                <a:spcPct val="90000"/>
              </a:lnSpc>
              <a:buNone/>
              <a:tabLst>
                <a:tab pos="0" algn="l"/>
              </a:tabLst>
            </a:pPr>
            <a:endParaRPr lang="en-US" sz="3600" b="0" u="none" strike="noStrike">
              <a:solidFill>
                <a:schemeClr val="dk1"/>
              </a:solidFill>
              <a:effectLst/>
              <a:uFillTx/>
              <a:latin typeface="Calibri"/>
            </a:endParaRPr>
          </a:p>
          <a:p>
            <a:pPr indent="0" algn="l" defTabSz="914400">
              <a:lnSpc>
                <a:spcPct val="90000"/>
              </a:lnSpc>
              <a:buNone/>
              <a:tabLst>
                <a:tab pos="0" algn="l"/>
              </a:tabLst>
            </a:pPr>
            <a:r>
              <a:rPr lang="fr-FR" sz="7300" b="0" i="1" u="none" strike="noStrike">
                <a:solidFill>
                  <a:schemeClr val="lt1"/>
                </a:solidFill>
                <a:effectLst/>
                <a:uFillTx/>
                <a:latin typeface="Bahnschrift"/>
              </a:rPr>
              <a:t>«…transposition au secteur immobilier… </a:t>
            </a:r>
            <a:endParaRPr lang="en-US" sz="7300" b="0" u="none" strike="noStrike">
              <a:solidFill>
                <a:schemeClr val="dk1"/>
              </a:solidFill>
              <a:effectLst/>
              <a:uFillTx/>
              <a:latin typeface="Calibri"/>
            </a:endParaRPr>
          </a:p>
          <a:p>
            <a:pPr indent="0" algn="just" defTabSz="914400">
              <a:lnSpc>
                <a:spcPct val="90000"/>
              </a:lnSpc>
              <a:buNone/>
              <a:tabLst>
                <a:tab pos="0" algn="l"/>
              </a:tabLst>
            </a:pPr>
            <a:r>
              <a:rPr lang="fr-FR" sz="7300" b="0" i="1" u="none" strike="noStrike">
                <a:solidFill>
                  <a:schemeClr val="lt1"/>
                </a:solidFill>
                <a:effectLst/>
                <a:uFillTx/>
                <a:latin typeface="Bahnschrift"/>
              </a:rPr>
              <a:t>de la </a:t>
            </a:r>
            <a:r>
              <a:rPr lang="fr-FR" sz="7300" b="1" i="1" u="none" strike="noStrike">
                <a:solidFill>
                  <a:schemeClr val="lt1"/>
                </a:solidFill>
                <a:effectLst/>
                <a:uFillTx/>
                <a:latin typeface="Bahnschrift"/>
              </a:rPr>
              <a:t>mondialisation des capitaux </a:t>
            </a:r>
            <a:endParaRPr lang="en-US" sz="7300" b="0" u="none" strike="noStrike">
              <a:solidFill>
                <a:schemeClr val="dk1"/>
              </a:solidFill>
              <a:effectLst/>
              <a:uFillTx/>
              <a:latin typeface="Calibri"/>
            </a:endParaRPr>
          </a:p>
          <a:p>
            <a:pPr indent="0" algn="just" defTabSz="914400">
              <a:lnSpc>
                <a:spcPct val="90000"/>
              </a:lnSpc>
              <a:buNone/>
              <a:tabLst>
                <a:tab pos="0" algn="l"/>
              </a:tabLst>
            </a:pPr>
            <a:r>
              <a:rPr lang="fr-FR" sz="7300" b="0" i="1" u="none" strike="noStrike">
                <a:solidFill>
                  <a:schemeClr val="lt1"/>
                </a:solidFill>
                <a:effectLst/>
                <a:uFillTx/>
                <a:latin typeface="Bahnschrift"/>
              </a:rPr>
              <a:t>et des</a:t>
            </a:r>
            <a:r>
              <a:rPr lang="fr-FR" sz="7300" b="1" i="1" u="none" strike="noStrike">
                <a:solidFill>
                  <a:schemeClr val="lt1"/>
                </a:solidFill>
                <a:effectLst/>
                <a:uFillTx/>
                <a:latin typeface="Bahnschrift"/>
              </a:rPr>
              <a:t> investisseurs</a:t>
            </a:r>
            <a:r>
              <a:rPr lang="fr-FR" sz="7300" b="0" i="1" u="none" strike="noStrike">
                <a:solidFill>
                  <a:schemeClr val="lt1"/>
                </a:solidFill>
                <a:effectLst/>
                <a:uFillTx/>
                <a:latin typeface="Bahnschrift"/>
              </a:rPr>
              <a:t> ….</a:t>
            </a:r>
            <a:endParaRPr lang="en-US" sz="73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just" defTabSz="914400">
              <a:lnSpc>
                <a:spcPct val="90000"/>
              </a:lnSpc>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pic>
        <p:nvPicPr>
          <p:cNvPr id="180" name="Picture 2" descr="Ingrid Nappi-Choulet co-organise une conférence sur le modèle singapourien"/>
          <p:cNvPicPr/>
          <p:nvPr/>
        </p:nvPicPr>
        <p:blipFill>
          <a:blip r:embed="rId1"/>
          <a:srcRect l="28175" t="6092" r="5747" b="8037"/>
          <a:stretch/>
        </p:blipFill>
        <p:spPr>
          <a:xfrm>
            <a:off x="9050040" y="4229280"/>
            <a:ext cx="2069280" cy="1790640"/>
          </a:xfrm>
          <a:prstGeom prst="rect">
            <a:avLst/>
          </a:prstGeom>
          <a:noFill/>
          <a:ln w="0">
            <a:noFill/>
          </a:ln>
        </p:spPr>
      </p:pic>
      <p:pic>
        <p:nvPicPr>
          <p:cNvPr id="181" name="Picture 2"/>
          <p:cNvPicPr/>
          <p:nvPr/>
        </p:nvPicPr>
        <p:blipFill>
          <a:blip r:embed="rId2"/>
          <a:stretch/>
        </p:blipFill>
        <p:spPr>
          <a:xfrm>
            <a:off x="9001080" y="853920"/>
            <a:ext cx="2167920" cy="30391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CAB17EE5-F259-4908-A897-FA4F3A3F2976}" type="slidenum">
              <a:t>29</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Rectangle 1040">
            <a:extLst>
              <a:ext uri="{C183D7F6-B498-43B3-948B-1728B52AA6E4}">
                <adec:decorative xmlns:adec="http://schemas.microsoft.com/office/drawing/2017/decorative" val="1"/>
              </a:ext>
            </a:extLst>
          </p:cNvPr>
          <p:cNvSpPr/>
          <p:nvPr/>
        </p:nvSpPr>
        <p:spPr>
          <a:xfrm>
            <a:off x="0" y="0"/>
            <a:ext cx="12191760" cy="6857640"/>
          </a:xfrm>
          <a:prstGeom prst="rect">
            <a:avLst/>
          </a:prstGeom>
          <a:solidFill>
            <a:srgbClr val="36564C"/>
          </a:soli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80" name="Rectangle 1042">
            <a:extLst>
              <a:ext uri="{C183D7F6-B498-43B3-948B-1728B52AA6E4}">
                <adec:decorative xmlns:adec="http://schemas.microsoft.com/office/drawing/2017/decorative" val="1"/>
              </a:ext>
            </a:extLst>
          </p:cNvPr>
          <p:cNvSpPr/>
          <p:nvPr/>
        </p:nvSpPr>
        <p:spPr>
          <a:xfrm>
            <a:off x="461160" y="480240"/>
            <a:ext cx="3442320" cy="27878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81" name="Picture 9"/>
          <p:cNvPicPr/>
          <p:nvPr/>
        </p:nvPicPr>
        <p:blipFill>
          <a:blip r:embed="rId1"/>
          <a:stretch/>
        </p:blipFill>
        <p:spPr>
          <a:xfrm>
            <a:off x="945720" y="643320"/>
            <a:ext cx="2475360" cy="2475360"/>
          </a:xfrm>
          <a:prstGeom prst="rect">
            <a:avLst/>
          </a:prstGeom>
          <a:noFill/>
          <a:ln w="0">
            <a:noFill/>
          </a:ln>
        </p:spPr>
      </p:pic>
      <p:sp>
        <p:nvSpPr>
          <p:cNvPr id="82" name="Rectangle 1044">
            <a:extLst>
              <a:ext uri="{C183D7F6-B498-43B3-948B-1728B52AA6E4}">
                <adec:decorative xmlns:adec="http://schemas.microsoft.com/office/drawing/2017/decorative" val="1"/>
              </a:ext>
            </a:extLst>
          </p:cNvPr>
          <p:cNvSpPr/>
          <p:nvPr/>
        </p:nvSpPr>
        <p:spPr>
          <a:xfrm>
            <a:off x="4225680" y="487080"/>
            <a:ext cx="3587760" cy="27806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83" name="Picture 6" descr="La fondation Palladio fête ses dix ans avec des projets nouveaux"/>
          <p:cNvPicPr/>
          <p:nvPr/>
        </p:nvPicPr>
        <p:blipFill>
          <a:blip r:embed="rId2"/>
          <a:stretch/>
        </p:blipFill>
        <p:spPr>
          <a:xfrm>
            <a:off x="4381560" y="852120"/>
            <a:ext cx="3252600" cy="2065320"/>
          </a:xfrm>
          <a:prstGeom prst="rect">
            <a:avLst/>
          </a:prstGeom>
          <a:noFill/>
          <a:ln w="0">
            <a:noFill/>
          </a:ln>
        </p:spPr>
      </p:pic>
      <p:sp>
        <p:nvSpPr>
          <p:cNvPr id="84" name="Rectangle 1046">
            <a:extLst>
              <a:ext uri="{C183D7F6-B498-43B3-948B-1728B52AA6E4}">
                <adec:decorative xmlns:adec="http://schemas.microsoft.com/office/drawing/2017/decorative" val="1"/>
              </a:ext>
            </a:extLst>
          </p:cNvPr>
          <p:cNvSpPr/>
          <p:nvPr/>
        </p:nvSpPr>
        <p:spPr>
          <a:xfrm>
            <a:off x="8136000" y="487080"/>
            <a:ext cx="3587760" cy="27806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85" name="Picture 3"/>
          <p:cNvPicPr/>
          <p:nvPr/>
        </p:nvPicPr>
        <p:blipFill>
          <a:blip r:embed="rId3"/>
          <a:stretch/>
        </p:blipFill>
        <p:spPr>
          <a:xfrm>
            <a:off x="8313480" y="1156680"/>
            <a:ext cx="3252600" cy="1456200"/>
          </a:xfrm>
          <a:prstGeom prst="rect">
            <a:avLst/>
          </a:prstGeom>
          <a:noFill/>
          <a:ln w="0">
            <a:noFill/>
          </a:ln>
        </p:spPr>
      </p:pic>
      <p:sp>
        <p:nvSpPr>
          <p:cNvPr id="86" name="Rectangle 1048">
            <a:extLst>
              <a:ext uri="{C183D7F6-B498-43B3-948B-1728B52AA6E4}">
                <adec:decorative xmlns:adec="http://schemas.microsoft.com/office/drawing/2017/decorative" val="1"/>
              </a:ext>
            </a:extLst>
          </p:cNvPr>
          <p:cNvSpPr/>
          <p:nvPr/>
        </p:nvSpPr>
        <p:spPr>
          <a:xfrm>
            <a:off x="461160" y="3603600"/>
            <a:ext cx="3442320" cy="27878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87" name="Picture 4" descr="Résultat de recherche d'images pour &quot;amo architecture et maitre d'ouvrage&quot;"/>
          <p:cNvPicPr/>
          <p:nvPr/>
        </p:nvPicPr>
        <p:blipFill>
          <a:blip r:embed="rId4"/>
          <a:stretch/>
        </p:blipFill>
        <p:spPr>
          <a:xfrm>
            <a:off x="939240" y="3748320"/>
            <a:ext cx="2471400" cy="2471400"/>
          </a:xfrm>
          <a:prstGeom prst="rect">
            <a:avLst/>
          </a:prstGeom>
          <a:noFill/>
          <a:ln w="0">
            <a:noFill/>
          </a:ln>
        </p:spPr>
      </p:pic>
      <p:sp>
        <p:nvSpPr>
          <p:cNvPr id="88" name="Rectangle 1050">
            <a:extLst>
              <a:ext uri="{C183D7F6-B498-43B3-948B-1728B52AA6E4}">
                <adec:decorative xmlns:adec="http://schemas.microsoft.com/office/drawing/2017/decorative" val="1"/>
              </a:ext>
            </a:extLst>
          </p:cNvPr>
          <p:cNvSpPr/>
          <p:nvPr/>
        </p:nvSpPr>
        <p:spPr>
          <a:xfrm>
            <a:off x="8129520" y="3603600"/>
            <a:ext cx="3600720" cy="27878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89" name="Rectangle 1052">
            <a:extLst>
              <a:ext uri="{C183D7F6-B498-43B3-948B-1728B52AA6E4}">
                <adec:decorative xmlns:adec="http://schemas.microsoft.com/office/drawing/2017/decorative" val="1"/>
              </a:ext>
            </a:extLst>
          </p:cNvPr>
          <p:cNvSpPr/>
          <p:nvPr/>
        </p:nvSpPr>
        <p:spPr>
          <a:xfrm>
            <a:off x="4225680" y="3610800"/>
            <a:ext cx="3587760" cy="2780640"/>
          </a:xfrm>
          <a:prstGeom prst="rect">
            <a:avLst/>
          </a:prstGeom>
          <a:solidFill>
            <a:schemeClr val="lt1"/>
          </a:solidFill>
          <a:ln w="1908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pic>
        <p:nvPicPr>
          <p:cNvPr id="90" name="Picture 11" descr="Image associée"/>
          <p:cNvPicPr/>
          <p:nvPr/>
        </p:nvPicPr>
        <p:blipFill>
          <a:blip r:embed="rId5"/>
          <a:stretch/>
        </p:blipFill>
        <p:spPr>
          <a:xfrm>
            <a:off x="4405320" y="4456080"/>
            <a:ext cx="3216960" cy="1125720"/>
          </a:xfrm>
          <a:prstGeom prst="rect">
            <a:avLst/>
          </a:prstGeom>
          <a:noFill/>
          <a:ln w="0">
            <a:noFill/>
          </a:ln>
        </p:spPr>
      </p:pic>
      <p:pic>
        <p:nvPicPr>
          <p:cNvPr id="91" name="Picture 12"/>
          <p:cNvPicPr/>
          <p:nvPr/>
        </p:nvPicPr>
        <p:blipFill>
          <a:blip r:embed="rId6"/>
          <a:stretch/>
        </p:blipFill>
        <p:spPr>
          <a:xfrm>
            <a:off x="8313480" y="4296240"/>
            <a:ext cx="3252600" cy="1382040"/>
          </a:xfrm>
          <a:prstGeom prst="rect">
            <a:avLst/>
          </a:prstGeom>
          <a:noFill/>
          <a:ln w="0">
            <a:noFill/>
          </a:ln>
        </p:spPr>
      </p:pic>
      <p:sp>
        <p:nvSpPr>
          <p:cNvPr id="92" name="AutoShape 8" descr="Résultat de recherche d'images pour &quot;plan batiment durable&quot;"/>
          <p:cNvSpPr/>
          <p:nvPr/>
        </p:nvSpPr>
        <p:spPr>
          <a:xfrm>
            <a:off x="1679400" y="-14436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
        <p:nvSpPr>
          <p:cNvPr id="93" name="AutoShape 2" descr="Résultat de recherche d'images pour &quot;radio immo&quot;"/>
          <p:cNvSpPr/>
          <p:nvPr/>
        </p:nvSpPr>
        <p:spPr>
          <a:xfrm>
            <a:off x="1832040" y="7920"/>
            <a:ext cx="304560" cy="304560"/>
          </a:xfrm>
          <a:prstGeom prst="rect">
            <a:avLst/>
          </a:prstGeom>
          <a:noFill/>
          <a:ln w="0">
            <a:noFill/>
          </a:ln>
        </p:spPr>
        <p:style>
          <a:lnRef idx="0"/>
          <a:fillRef idx="0"/>
          <a:effectRef idx="0"/>
          <a:fontRef idx="minor"/>
        </p:style>
        <p:txBody>
          <a:bodyPr numCol="1" spcCol="0" anchor="t">
            <a:noAutofit/>
          </a:bodyPr>
          <a:p>
            <a:endParaRPr lang="fr-FR" sz="1800" b="0" u="none" strike="noStrike">
              <a:solidFill>
                <a:schemeClr val="dk1"/>
              </a:solidFill>
              <a:effectLst/>
              <a:uFillTx/>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p:nvPr>
        </p:nvSpPr>
        <p:spPr>
          <a:xfrm>
            <a:off x="4294080" y="1361880"/>
            <a:ext cx="4959720" cy="3683880"/>
          </a:xfrm>
          <a:prstGeom prst="rect">
            <a:avLst/>
          </a:prstGeom>
          <a:noFill/>
          <a:ln w="0">
            <a:noFill/>
          </a:ln>
        </p:spPr>
        <p:txBody>
          <a:bodyPr lIns="91440" tIns="45720" rIns="91440" bIns="45720" anchor="t">
            <a:noAutofit/>
          </a:bodyPr>
          <a:p>
            <a:pPr indent="0" algn="l" defTabSz="914400">
              <a:lnSpc>
                <a:spcPct val="90000"/>
              </a:lnSpc>
              <a:spcBef>
                <a:spcPts val="1001"/>
              </a:spcBef>
              <a:buNone/>
              <a:tabLst>
                <a:tab pos="0" algn="l"/>
              </a:tabLst>
            </a:pPr>
            <a:r>
              <a:rPr lang="fr-FR" sz="4800" b="0" i="1" u="none" strike="noStrike">
                <a:solidFill>
                  <a:schemeClr val="lt1"/>
                </a:solidFill>
                <a:effectLst/>
                <a:uFillTx/>
                <a:latin typeface="Alegreya"/>
              </a:rPr>
              <a:t>…développement de </a:t>
            </a:r>
            <a:r>
              <a:rPr lang="fr-FR" sz="4800" b="1" i="1" u="none" strike="noStrike">
                <a:solidFill>
                  <a:schemeClr val="lt1"/>
                </a:solidFill>
                <a:effectLst/>
                <a:uFillTx/>
                <a:latin typeface="Alegreya"/>
              </a:rPr>
              <a:t>nouvelles approches financières </a:t>
            </a:r>
            <a:r>
              <a:rPr lang="fr-FR" sz="4800" b="0" i="1" u="none" strike="noStrike">
                <a:solidFill>
                  <a:schemeClr val="lt1"/>
                </a:solidFill>
                <a:effectLst/>
                <a:uFillTx/>
                <a:latin typeface="Alegreya"/>
              </a:rPr>
              <a:t>dans la gestion des actifs</a:t>
            </a:r>
            <a:r>
              <a:rPr lang="fr-FR" sz="3200" b="0" i="1" u="none" strike="noStrike">
                <a:solidFill>
                  <a:schemeClr val="lt1"/>
                </a:solidFill>
                <a:effectLst/>
                <a:uFillTx/>
                <a:latin typeface="Alegreya"/>
              </a:rPr>
              <a:t>. </a:t>
            </a:r>
            <a:endParaRPr lang="en-US" sz="32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pic>
        <p:nvPicPr>
          <p:cNvPr id="183" name="Picture 2"/>
          <p:cNvPicPr/>
          <p:nvPr/>
        </p:nvPicPr>
        <p:blipFill>
          <a:blip r:embed="rId1"/>
          <a:stretch/>
        </p:blipFill>
        <p:spPr>
          <a:xfrm>
            <a:off x="9515880" y="1509480"/>
            <a:ext cx="2167920" cy="3039120"/>
          </a:xfrm>
          <a:prstGeom prst="rect">
            <a:avLst/>
          </a:prstGeom>
          <a:noFill/>
          <a:ln w="0">
            <a:noFill/>
          </a:ln>
        </p:spPr>
      </p:pic>
      <p:pic>
        <p:nvPicPr>
          <p:cNvPr id="184" name="Picture 2" descr="Ingrid Nappi-Choulet co-organise une conférence sur le modèle singapourien"/>
          <p:cNvPicPr/>
          <p:nvPr/>
        </p:nvPicPr>
        <p:blipFill>
          <a:blip r:embed="rId2"/>
          <a:srcRect l="28175" t="6092" r="5747" b="8037"/>
          <a:stretch/>
        </p:blipFill>
        <p:spPr>
          <a:xfrm>
            <a:off x="262440" y="1531080"/>
            <a:ext cx="3386880" cy="29304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048DCD9-2A49-41DE-A796-EB9BD4EA061F}" type="slidenum">
              <a:t>30</a:t>
            </a:fld>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p:nvPr>
        </p:nvSpPr>
        <p:spPr>
          <a:xfrm>
            <a:off x="5477760" y="530640"/>
            <a:ext cx="5342040" cy="5645880"/>
          </a:xfrm>
          <a:prstGeom prst="rect">
            <a:avLst/>
          </a:prstGeom>
          <a:noFill/>
          <a:ln w="0">
            <a:noFill/>
          </a:ln>
        </p:spPr>
        <p:txBody>
          <a:bodyPr lIns="91440" tIns="45720" rIns="91440" bIns="45720" anchor="t">
            <a:normAutofit/>
          </a:bodyPr>
          <a:p>
            <a:pPr indent="0" algn="l" defTabSz="914400">
              <a:lnSpc>
                <a:spcPct val="90000"/>
              </a:lnSpc>
              <a:spcBef>
                <a:spcPts val="1001"/>
              </a:spcBef>
              <a:buNone/>
              <a:tabLst>
                <a:tab pos="0" algn="l"/>
              </a:tabLst>
            </a:pPr>
            <a:endParaRPr lang="en-US" sz="36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36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3600" b="0" i="1" u="none" strike="noStrike">
                <a:solidFill>
                  <a:schemeClr val="lt1"/>
                </a:solidFill>
                <a:effectLst/>
                <a:uFillTx/>
                <a:latin typeface="Alegreya"/>
              </a:rPr>
              <a:t>Le marché immobilier …devient, notamment pour les </a:t>
            </a:r>
            <a:r>
              <a:rPr lang="fr-FR" sz="3600" b="1" i="1" u="none" strike="noStrike">
                <a:solidFill>
                  <a:schemeClr val="lt1"/>
                </a:solidFill>
                <a:effectLst/>
                <a:uFillTx/>
                <a:latin typeface="Alegreya"/>
              </a:rPr>
              <a:t>immeubles de bureaux et de commerces  primes</a:t>
            </a:r>
            <a:r>
              <a:rPr lang="fr-FR" sz="3600" b="0" i="1" u="none" strike="noStrike">
                <a:solidFill>
                  <a:schemeClr val="lt1"/>
                </a:solidFill>
                <a:effectLst/>
                <a:uFillTx/>
                <a:latin typeface="Alegreya"/>
              </a:rPr>
              <a:t>, un </a:t>
            </a:r>
            <a:r>
              <a:rPr lang="fr-FR" sz="3600" b="1" i="1" u="none" strike="noStrike">
                <a:solidFill>
                  <a:schemeClr val="lt1"/>
                </a:solidFill>
                <a:effectLst/>
                <a:uFillTx/>
                <a:latin typeface="Alegreya"/>
              </a:rPr>
              <a:t>marché globalisé et mondial</a:t>
            </a:r>
            <a:r>
              <a:rPr lang="fr-FR" sz="3600" b="0" i="1" u="none" strike="noStrike">
                <a:solidFill>
                  <a:schemeClr val="lt1"/>
                </a:solidFill>
                <a:effectLst/>
                <a:uFillTx/>
                <a:latin typeface="Alegreya"/>
              </a:rPr>
              <a:t>, </a:t>
            </a:r>
            <a:endParaRPr lang="en-US" sz="36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pic>
        <p:nvPicPr>
          <p:cNvPr id="186" name="Picture 2"/>
          <p:cNvPicPr/>
          <p:nvPr/>
        </p:nvPicPr>
        <p:blipFill>
          <a:blip r:embed="rId1"/>
          <a:stretch/>
        </p:blipFill>
        <p:spPr>
          <a:xfrm>
            <a:off x="1715040" y="2878560"/>
            <a:ext cx="2167920" cy="3039120"/>
          </a:xfrm>
          <a:prstGeom prst="rect">
            <a:avLst/>
          </a:prstGeom>
          <a:noFill/>
          <a:ln w="0">
            <a:noFill/>
          </a:ln>
        </p:spPr>
      </p:pic>
      <p:pic>
        <p:nvPicPr>
          <p:cNvPr id="187" name="Picture 2" descr="Ingrid Nappi-Choulet co-organise une conférence sur le modèle singapourien"/>
          <p:cNvPicPr/>
          <p:nvPr/>
        </p:nvPicPr>
        <p:blipFill>
          <a:blip r:embed="rId2"/>
          <a:srcRect l="28175" t="6092" r="5747" b="8037"/>
          <a:stretch/>
        </p:blipFill>
        <p:spPr>
          <a:xfrm>
            <a:off x="1764360" y="530640"/>
            <a:ext cx="2069280" cy="17906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54DE47CF-A4DE-4414-B8FA-B6B46F63082C}"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728280" y="1228680"/>
            <a:ext cx="10515240" cy="1325160"/>
          </a:xfrm>
          <a:prstGeom prst="rect">
            <a:avLst/>
          </a:prstGeom>
          <a:noFill/>
          <a:ln w="0">
            <a:noFill/>
          </a:ln>
        </p:spPr>
        <p:txBody>
          <a:bodyPr lIns="91440" tIns="45720" rIns="91440" bIns="45720" anchor="ctr">
            <a:normAutofit fontScale="77500" lnSpcReduction="19999"/>
          </a:bodyPr>
          <a:p>
            <a:pPr indent="0" algn="l" defTabSz="914400">
              <a:lnSpc>
                <a:spcPct val="90000"/>
              </a:lnSpc>
              <a:buNone/>
            </a:pPr>
            <a:r>
              <a:rPr lang="fr-FR" sz="4000" b="0" i="1" u="none" strike="noStrike">
                <a:solidFill>
                  <a:schemeClr val="lt1"/>
                </a:solidFill>
                <a:effectLst/>
                <a:uFillTx/>
                <a:latin typeface="Bahnschrift"/>
              </a:rPr>
              <a:t>….l’immeuble et son quartier sont analysés comme des  </a:t>
            </a:r>
            <a:r>
              <a:rPr lang="fr-FR" sz="4000" b="1" i="1" u="none" strike="noStrike">
                <a:solidFill>
                  <a:schemeClr val="lt1"/>
                </a:solidFill>
                <a:effectLst/>
                <a:uFillTx/>
                <a:latin typeface="Bahnschrift"/>
              </a:rPr>
              <a:t>actifs financiers</a:t>
            </a:r>
            <a:r>
              <a:rPr lang="fr-FR" sz="4000" b="0" u="none" strike="noStrike">
                <a:solidFill>
                  <a:schemeClr val="lt1"/>
                </a:solidFill>
                <a:effectLst/>
                <a:uFillTx/>
                <a:latin typeface="Bahnschrift"/>
              </a:rPr>
              <a:t>…. »</a:t>
            </a:r>
            <a:br>
              <a:rPr sz="4400"/>
            </a:br>
            <a:endParaRPr lang="en-US" sz="4000" b="0" u="none" strike="noStrike">
              <a:solidFill>
                <a:schemeClr val="dk1"/>
              </a:solidFill>
              <a:effectLst/>
              <a:uFillTx/>
              <a:latin typeface="Calibri Light"/>
            </a:endParaRPr>
          </a:p>
        </p:txBody>
      </p:sp>
      <p:pic>
        <p:nvPicPr>
          <p:cNvPr id="189" name="Picture 2"/>
          <p:cNvPicPr/>
          <p:nvPr/>
        </p:nvPicPr>
        <p:blipFill>
          <a:blip r:embed="rId1"/>
          <a:stretch/>
        </p:blipFill>
        <p:spPr>
          <a:xfrm>
            <a:off x="4038480" y="2982960"/>
            <a:ext cx="1552680" cy="2176920"/>
          </a:xfrm>
          <a:prstGeom prst="rect">
            <a:avLst/>
          </a:prstGeom>
          <a:noFill/>
          <a:ln w="0">
            <a:noFill/>
          </a:ln>
        </p:spPr>
      </p:pic>
      <p:pic>
        <p:nvPicPr>
          <p:cNvPr id="190" name="Picture 2" descr="Ingrid Nappi-Choulet co-organise une conférence sur le modèle singapourien"/>
          <p:cNvPicPr/>
          <p:nvPr/>
        </p:nvPicPr>
        <p:blipFill>
          <a:blip r:embed="rId2"/>
          <a:srcRect l="28175" t="6092" r="5747" b="8037"/>
          <a:stretch/>
        </p:blipFill>
        <p:spPr>
          <a:xfrm>
            <a:off x="5591520" y="2982960"/>
            <a:ext cx="2462760" cy="21308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0848B1D-78F0-4AFA-A1FC-D499DB5320E0}" type="slidenum">
              <a:t>32</a:t>
            </a:fld>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136440"/>
            <a:ext cx="10515240" cy="960480"/>
          </a:xfrm>
          <a:prstGeom prst="rect">
            <a:avLst/>
          </a:prstGeom>
          <a:noFill/>
          <a:ln w="0">
            <a:noFill/>
          </a:ln>
        </p:spPr>
        <p:txBody>
          <a:bodyPr lIns="91440" tIns="45720" rIns="91440" bIns="45720" anchor="ctr">
            <a:noAutofit/>
          </a:bodyPr>
          <a:p>
            <a:pPr indent="0" algn="ctr" defTabSz="914400">
              <a:lnSpc>
                <a:spcPct val="90000"/>
              </a:lnSpc>
              <a:buNone/>
            </a:pPr>
            <a:r>
              <a:rPr lang="fr-FR" sz="3600" b="1" u="none" strike="noStrike">
                <a:solidFill>
                  <a:schemeClr val="lt1"/>
                </a:solidFill>
                <a:effectLst/>
                <a:uFillTx/>
                <a:latin typeface="Bahnschrift"/>
              </a:rPr>
              <a:t>le logiciel de l’immobilier </a:t>
            </a:r>
            <a:r>
              <a:rPr lang="fr-FR" sz="1000" b="0" u="none" strike="noStrike">
                <a:solidFill>
                  <a:schemeClr val="lt1"/>
                </a:solidFill>
                <a:effectLst/>
                <a:uFillTx/>
                <a:latin typeface="Bahnschrift"/>
              </a:rPr>
              <a:t>2007</a:t>
            </a:r>
            <a:endParaRPr lang="en-US" sz="1000" b="0" u="none" strike="noStrike">
              <a:solidFill>
                <a:schemeClr val="dk1"/>
              </a:solidFill>
              <a:effectLst/>
              <a:uFillTx/>
              <a:latin typeface="Calibri Light"/>
            </a:endParaRPr>
          </a:p>
        </p:txBody>
      </p:sp>
      <p:pic>
        <p:nvPicPr>
          <p:cNvPr id="192" name="Espace réservé du contenu 4"/>
          <p:cNvPicPr/>
          <p:nvPr/>
        </p:nvPicPr>
        <p:blipFill>
          <a:blip r:embed="rId1"/>
          <a:stretch/>
        </p:blipFill>
        <p:spPr>
          <a:xfrm>
            <a:off x="1995120" y="1097280"/>
            <a:ext cx="8418600" cy="49644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D58615A-FBC5-49DE-893D-8584F9D763E0}" type="slidenum">
              <a:t>33</a:t>
            </a:fld>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838080" y="170280"/>
            <a:ext cx="10515240" cy="531000"/>
          </a:xfrm>
          <a:prstGeom prst="rect">
            <a:avLst/>
          </a:prstGeom>
          <a:noFill/>
          <a:ln w="0">
            <a:noFill/>
          </a:ln>
        </p:spPr>
        <p:txBody>
          <a:bodyPr lIns="91440" tIns="45720" rIns="91440" bIns="45720" anchor="ctr">
            <a:noAutofit/>
          </a:bodyPr>
          <a:p>
            <a:pPr indent="0" algn="ctr" defTabSz="914400">
              <a:lnSpc>
                <a:spcPct val="90000"/>
              </a:lnSpc>
              <a:buNone/>
            </a:pPr>
            <a:r>
              <a:rPr lang="fr-FR" sz="3600" b="1" u="none" strike="noStrike">
                <a:solidFill>
                  <a:schemeClr val="lt1"/>
                </a:solidFill>
                <a:effectLst/>
                <a:uFillTx/>
                <a:latin typeface="Bahnschrift"/>
              </a:rPr>
              <a:t>Le logiciel du financier</a:t>
            </a:r>
            <a:endParaRPr lang="en-US" sz="3600" b="0" u="none" strike="noStrike">
              <a:solidFill>
                <a:schemeClr val="dk1"/>
              </a:solidFill>
              <a:effectLst/>
              <a:uFillTx/>
              <a:latin typeface="Calibri Light"/>
            </a:endParaRPr>
          </a:p>
        </p:txBody>
      </p:sp>
      <p:pic>
        <p:nvPicPr>
          <p:cNvPr id="194" name="Espace réservé du contenu 4"/>
          <p:cNvPicPr/>
          <p:nvPr/>
        </p:nvPicPr>
        <p:blipFill>
          <a:blip r:embed="rId1"/>
          <a:stretch/>
        </p:blipFill>
        <p:spPr>
          <a:xfrm>
            <a:off x="1368000" y="780480"/>
            <a:ext cx="9681480" cy="55756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E51BE505-71A3-4349-9357-2E344F226CAA}" type="slidenum">
              <a:t>34</a:t>
            </a:fld>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838080" y="467280"/>
            <a:ext cx="10515240" cy="930600"/>
          </a:xfrm>
          <a:prstGeom prst="rect">
            <a:avLst/>
          </a:prstGeom>
          <a:noFill/>
          <a:ln w="0">
            <a:noFill/>
          </a:ln>
        </p:spPr>
        <p:txBody>
          <a:bodyPr lIns="91440" tIns="45720" rIns="91440" bIns="45720" anchor="ctr">
            <a:normAutofit/>
          </a:bodyPr>
          <a:p>
            <a:pPr indent="0" algn="ctr" defTabSz="914400">
              <a:lnSpc>
                <a:spcPct val="90000"/>
              </a:lnSpc>
              <a:buNone/>
            </a:pPr>
            <a:r>
              <a:rPr lang="fr-FR" sz="4400" b="1" u="none" strike="noStrike">
                <a:solidFill>
                  <a:schemeClr val="dk1"/>
                </a:solidFill>
                <a:effectLst/>
                <a:uFillTx/>
                <a:latin typeface="Calibri"/>
              </a:rPr>
              <a:t>2.b. l’allocation d’actifs</a:t>
            </a:r>
            <a:endParaRPr lang="en-US" sz="4400" b="0" u="none" strike="noStrike">
              <a:solidFill>
                <a:schemeClr val="dk1"/>
              </a:solidFill>
              <a:effectLst/>
              <a:uFillTx/>
              <a:latin typeface="Calibri Light"/>
            </a:endParaRPr>
          </a:p>
        </p:txBody>
      </p:sp>
      <p:pic>
        <p:nvPicPr>
          <p:cNvPr id="196" name="Espace réservé du contenu 4"/>
          <p:cNvPicPr/>
          <p:nvPr/>
        </p:nvPicPr>
        <p:blipFill>
          <a:blip r:embed="rId1"/>
          <a:stretch/>
        </p:blipFill>
        <p:spPr>
          <a:xfrm>
            <a:off x="1735560" y="467280"/>
            <a:ext cx="8835840" cy="53013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2427224B-D734-4D8B-8444-09346CC6AD1A}" type="slidenum">
              <a:t>35</a:t>
            </a:fld>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Espace réservé du contenu 4"/>
          <p:cNvPicPr/>
          <p:nvPr/>
        </p:nvPicPr>
        <p:blipFill>
          <a:blip r:embed="rId1"/>
          <a:stretch/>
        </p:blipFill>
        <p:spPr>
          <a:xfrm>
            <a:off x="1223640" y="0"/>
            <a:ext cx="9744840" cy="61326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BBAFF207-4275-4975-B646-47696EC14844}" type="slidenum">
              <a:t>36</a:t>
            </a:fld>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title"/>
          </p:nvPr>
        </p:nvSpPr>
        <p:spPr>
          <a:xfrm>
            <a:off x="838080" y="0"/>
            <a:ext cx="10515240" cy="94464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Calibri"/>
              </a:rPr>
              <a:t>2.c. Le sous-jacent immobilier</a:t>
            </a:r>
            <a:endParaRPr lang="en-US" sz="4000" b="0" u="none" strike="noStrike">
              <a:solidFill>
                <a:schemeClr val="dk1"/>
              </a:solidFill>
              <a:effectLst/>
              <a:uFillTx/>
              <a:latin typeface="Calibri Light"/>
            </a:endParaRPr>
          </a:p>
        </p:txBody>
      </p:sp>
      <p:sp>
        <p:nvSpPr>
          <p:cNvPr id="199" name="PlaceHolder 2"/>
          <p:cNvSpPr>
            <a:spLocks noGrp="1"/>
          </p:cNvSpPr>
          <p:nvPr>
            <p:ph/>
          </p:nvPr>
        </p:nvSpPr>
        <p:spPr>
          <a:xfrm>
            <a:off x="838080" y="1143000"/>
            <a:ext cx="10515240" cy="5033520"/>
          </a:xfrm>
          <a:prstGeom prst="rect">
            <a:avLst/>
          </a:prstGeom>
          <a:noFill/>
          <a:ln w="0">
            <a:noFill/>
          </a:ln>
        </p:spPr>
        <p:txBody>
          <a:bodyPr lIns="91440" tIns="45720" rIns="91440" bIns="45720" anchor="t">
            <a:normAutofit lnSpcReduction="9999"/>
          </a:bodyPr>
          <a:p>
            <a:pPr indent="0" algn="l" defTabSz="914400">
              <a:lnSpc>
                <a:spcPct val="90000"/>
              </a:lnSpc>
              <a:spcBef>
                <a:spcPts val="1001"/>
              </a:spcBef>
              <a:buNone/>
              <a:tabLst>
                <a:tab pos="0" algn="l"/>
              </a:tabLst>
            </a:pPr>
            <a:r>
              <a:rPr lang="fr-FR" sz="2800" b="1" u="none" strike="noStrike">
                <a:solidFill>
                  <a:schemeClr val="dk1"/>
                </a:solidFill>
                <a:effectLst/>
                <a:uFillTx/>
                <a:latin typeface="Bahnschrift"/>
              </a:rPr>
              <a:t>Caractéristiques du </a:t>
            </a:r>
            <a:r>
              <a:rPr lang="fr-FR" sz="2800" b="1" i="1" u="none" strike="noStrike">
                <a:solidFill>
                  <a:schemeClr val="dk1"/>
                </a:solidFill>
                <a:effectLst/>
                <a:uFillTx/>
                <a:latin typeface="Bahnschrift"/>
              </a:rPr>
              <a:t>sous-jacent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Hétérogénéité et caractère de l’immeuble</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Valeur unitaire élevée</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Non divisibilité</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Contrôle direct d’actif physique, par nature peu volatil</a:t>
            </a: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4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1" u="none" strike="noStrike">
                <a:solidFill>
                  <a:schemeClr val="dk1"/>
                </a:solidFill>
                <a:effectLst/>
                <a:uFillTx/>
                <a:latin typeface="Bahnschrift"/>
              </a:rPr>
              <a:t>Conséquences pour </a:t>
            </a:r>
            <a:r>
              <a:rPr lang="fr-FR" sz="2800" b="1" i="1" u="none" strike="noStrike">
                <a:solidFill>
                  <a:schemeClr val="dk1"/>
                </a:solidFill>
                <a:effectLst/>
                <a:uFillTx/>
                <a:latin typeface="Bahnschrift"/>
              </a:rPr>
              <a:t>l’investissement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Niveau élevé du risque </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Nécessité d’expertises multiples</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Difficulté et coût élevé de la diversification</a:t>
            </a:r>
            <a:endParaRPr lang="en-US" sz="24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400" b="0" u="none" strike="noStrike">
                <a:solidFill>
                  <a:schemeClr val="lt1"/>
                </a:solidFill>
                <a:effectLst/>
                <a:uFillTx/>
                <a:latin typeface="Bahnschrift"/>
              </a:rPr>
              <a:t>Gestion physique des immeubles indispensable : charge supplémentaire/source de valeurs</a:t>
            </a:r>
            <a:endParaRPr lang="en-US" sz="2400" b="0" u="none" strike="noStrike">
              <a:solidFill>
                <a:schemeClr val="dk1"/>
              </a:solidFill>
              <a:effectLst/>
              <a:uFillTx/>
              <a:latin typeface="Calibri"/>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838080" y="196560"/>
            <a:ext cx="10515240" cy="101232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La gestion immobilière </a:t>
            </a:r>
            <a:r>
              <a:rPr lang="fr-FR" sz="4000" b="1" u="none" strike="noStrike">
                <a:solidFill>
                  <a:schemeClr val="dk1"/>
                </a:solidFill>
                <a:effectLst/>
                <a:uFillTx/>
                <a:latin typeface="Bahnschrift"/>
              </a:rPr>
              <a:t>patrimoniale</a:t>
            </a:r>
            <a:endParaRPr lang="en-US" sz="4000" b="0" u="none" strike="noStrike">
              <a:solidFill>
                <a:schemeClr val="dk1"/>
              </a:solidFill>
              <a:effectLst/>
              <a:uFillTx/>
              <a:latin typeface="Calibri Light"/>
            </a:endParaRPr>
          </a:p>
        </p:txBody>
      </p:sp>
      <p:sp>
        <p:nvSpPr>
          <p:cNvPr id="201" name="PlaceHolder 2"/>
          <p:cNvSpPr>
            <a:spLocks noGrp="1"/>
          </p:cNvSpPr>
          <p:nvPr>
            <p:ph/>
          </p:nvPr>
        </p:nvSpPr>
        <p:spPr>
          <a:xfrm>
            <a:off x="838080" y="1825560"/>
            <a:ext cx="10515240" cy="4350960"/>
          </a:xfrm>
          <a:prstGeom prst="rect">
            <a:avLst/>
          </a:prstGeom>
          <a:noFill/>
          <a:ln w="0">
            <a:noFill/>
          </a:ln>
        </p:spPr>
        <p:txBody>
          <a:bodyPr lIns="91440" tIns="45720" rIns="91440" bIns="45720" anchor="t">
            <a:normAutofit lnSpcReduction="9999"/>
          </a:bodyPr>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Isolement de l’immobilier</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Investissement direct dans le sous-jacent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Focus sur l’immeuble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Portefeuille concentré</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Horizon de long terme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Performance à travers :</a:t>
            </a:r>
            <a:endParaRPr lang="en-US" sz="2800" b="0" u="none" strike="noStrike">
              <a:solidFill>
                <a:schemeClr val="dk1"/>
              </a:solidFill>
              <a:effectLst/>
              <a:uFillTx/>
              <a:latin typeface="Calibri"/>
            </a:endParaRPr>
          </a:p>
          <a:p>
            <a:pPr marL="72000" indent="0" algn="l" defTabSz="914400">
              <a:lnSpc>
                <a:spcPct val="90000"/>
              </a:lnSpc>
              <a:spcBef>
                <a:spcPts val="1001"/>
              </a:spcBef>
              <a:buNone/>
              <a:tabLst>
                <a:tab pos="0" algn="l"/>
              </a:tabLst>
            </a:pPr>
            <a:r>
              <a:rPr lang="fr-FR" sz="2400" b="0" u="none" strike="noStrike">
                <a:solidFill>
                  <a:schemeClr val="lt1"/>
                </a:solidFill>
                <a:effectLst/>
                <a:uFillTx/>
                <a:latin typeface="Bahnschrift"/>
              </a:rPr>
              <a:t>   - structuration </a:t>
            </a:r>
            <a:endParaRPr lang="en-US" sz="2400" b="0" u="none" strike="noStrike">
              <a:solidFill>
                <a:schemeClr val="dk1"/>
              </a:solidFill>
              <a:effectLst/>
              <a:uFillTx/>
              <a:latin typeface="Calibri"/>
            </a:endParaRPr>
          </a:p>
          <a:p>
            <a:pPr marL="72000" indent="0" algn="l" defTabSz="914400">
              <a:lnSpc>
                <a:spcPct val="90000"/>
              </a:lnSpc>
              <a:spcBef>
                <a:spcPts val="1001"/>
              </a:spcBef>
              <a:buNone/>
              <a:tabLst>
                <a:tab pos="0" algn="l"/>
              </a:tabLst>
            </a:pPr>
            <a:r>
              <a:rPr lang="fr-FR" sz="2400" b="0" u="none" strike="noStrike">
                <a:solidFill>
                  <a:schemeClr val="lt1"/>
                </a:solidFill>
                <a:effectLst/>
                <a:uFillTx/>
                <a:latin typeface="Bahnschrift"/>
              </a:rPr>
              <a:t>   - sélection</a:t>
            </a:r>
            <a:endParaRPr lang="en-US" sz="2400" b="0" u="none" strike="noStrike">
              <a:solidFill>
                <a:schemeClr val="dk1"/>
              </a:solidFill>
              <a:effectLst/>
              <a:uFillTx/>
              <a:latin typeface="Calibri"/>
            </a:endParaRPr>
          </a:p>
          <a:p>
            <a:pPr marL="72000" indent="0" algn="l" defTabSz="914400">
              <a:lnSpc>
                <a:spcPct val="90000"/>
              </a:lnSpc>
              <a:spcBef>
                <a:spcPts val="1001"/>
              </a:spcBef>
              <a:buNone/>
              <a:tabLst>
                <a:tab pos="0" algn="l"/>
              </a:tabLst>
            </a:pPr>
            <a:r>
              <a:rPr lang="fr-FR" sz="2400" b="0" u="none" strike="noStrike">
                <a:solidFill>
                  <a:schemeClr val="lt1"/>
                </a:solidFill>
                <a:effectLst/>
                <a:uFillTx/>
                <a:latin typeface="Bahnschrift"/>
              </a:rPr>
              <a:t>   - gestion</a:t>
            </a:r>
            <a:endParaRPr lang="en-US" sz="2400" b="0" u="none" strike="noStrike">
              <a:solidFill>
                <a:schemeClr val="dk1"/>
              </a:solidFill>
              <a:effectLst/>
              <a:uFillTx/>
              <a:latin typeface="Calibri"/>
            </a:endParaRPr>
          </a:p>
        </p:txBody>
      </p:sp>
      <p:pic>
        <p:nvPicPr>
          <p:cNvPr id="202" name="Picture 2" descr="Gestion locative : avantages, missions, honoraires - fnaim.fr"/>
          <p:cNvPicPr/>
          <p:nvPr/>
        </p:nvPicPr>
        <p:blipFill>
          <a:blip r:embed="rId1"/>
          <a:stretch/>
        </p:blipFill>
        <p:spPr>
          <a:xfrm>
            <a:off x="5211360" y="3301920"/>
            <a:ext cx="6141960" cy="2591640"/>
          </a:xfrm>
          <a:prstGeom prst="rect">
            <a:avLst/>
          </a:prstGeom>
          <a:noFill/>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title"/>
          </p:nvPr>
        </p:nvSpPr>
        <p:spPr>
          <a:xfrm>
            <a:off x="838080" y="86040"/>
            <a:ext cx="10515240" cy="106128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ea typeface="Calibri"/>
              </a:rPr>
              <a:t>La gestion immobilière </a:t>
            </a:r>
            <a:r>
              <a:rPr lang="fr-FR" sz="4000" b="1" u="none" strike="noStrike">
                <a:solidFill>
                  <a:schemeClr val="dk1"/>
                </a:solidFill>
                <a:effectLst/>
                <a:uFillTx/>
                <a:latin typeface="Bahnschrift"/>
                <a:ea typeface="Calibri"/>
              </a:rPr>
              <a:t>financiarisée</a:t>
            </a:r>
            <a:endParaRPr lang="en-US" sz="4000" b="0" u="none" strike="noStrike">
              <a:solidFill>
                <a:schemeClr val="dk1"/>
              </a:solidFill>
              <a:effectLst/>
              <a:uFillTx/>
              <a:latin typeface="Calibri Light"/>
            </a:endParaRPr>
          </a:p>
        </p:txBody>
      </p:sp>
      <p:sp>
        <p:nvSpPr>
          <p:cNvPr id="204" name="PlaceHolder 2"/>
          <p:cNvSpPr>
            <a:spLocks noGrp="1"/>
          </p:cNvSpPr>
          <p:nvPr>
            <p:ph/>
          </p:nvPr>
        </p:nvSpPr>
        <p:spPr>
          <a:xfrm>
            <a:off x="838080" y="1825560"/>
            <a:ext cx="10515240" cy="3601080"/>
          </a:xfrm>
          <a:prstGeom prst="rect">
            <a:avLst/>
          </a:prstGeom>
          <a:noFill/>
          <a:ln w="0">
            <a:noFill/>
          </a:ln>
        </p:spPr>
        <p:txBody>
          <a:bodyPr lIns="91440" tIns="45720" rIns="91440" bIns="45720" anchor="t">
            <a:noAutofit/>
          </a:bodyPr>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Intégration dans un portefeuille multi-classe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Investissements directs et indirects ( foncières cotées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Approche de portefeuille immobilier</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Recherche de diversification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Horizon d’investissement plus court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Regard des analystes financiers ( influenceurs)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Nouvelle source de performances :l’allocation d’actifs</a:t>
            </a:r>
            <a:endParaRPr lang="en-US" sz="2800" b="0" u="none" strike="noStrike">
              <a:solidFill>
                <a:schemeClr val="dk1"/>
              </a:solidFill>
              <a:effectLst/>
              <a:uFillTx/>
              <a:latin typeface="Calibri"/>
            </a:endParaRPr>
          </a:p>
          <a:p>
            <a:pPr indent="0" algn="l" defTabSz="914400">
              <a:lnSpc>
                <a:spcPct val="90000"/>
              </a:lnSpc>
              <a:spcBef>
                <a:spcPts val="1001"/>
              </a:spcBef>
              <a:buNone/>
            </a:pPr>
            <a:endParaRPr lang="en-US" sz="2800" b="0" u="none" strike="noStrike">
              <a:solidFill>
                <a:schemeClr val="dk1"/>
              </a:solidFill>
              <a:effectLst/>
              <a:uFillTx/>
              <a:latin typeface="Calibri"/>
            </a:endParaRPr>
          </a:p>
        </p:txBody>
      </p:sp>
      <p:pic>
        <p:nvPicPr>
          <p:cNvPr id="205" name="Picture 6" descr="Asset Management. Financial real estate management concept Stock Photo |  Adobe Stock"/>
          <p:cNvPicPr/>
          <p:nvPr/>
        </p:nvPicPr>
        <p:blipFill>
          <a:blip r:embed="rId1"/>
          <a:stretch/>
        </p:blipFill>
        <p:spPr>
          <a:xfrm>
            <a:off x="7166880" y="2915280"/>
            <a:ext cx="3555720" cy="142200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useBgFill="1">
        <p:nvSpPr>
          <p:cNvPr id="94" name="Rectangle 4102">
            <a:extLst>
              <a:ext uri="{C183D7F6-B498-43B3-948B-1728B52AA6E4}">
                <adec:decorative xmlns:adec="http://schemas.microsoft.com/office/drawing/2017/decorative" val="1"/>
              </a:ext>
            </a:extLst>
          </p:cNvPr>
          <p:cNvSpPr/>
          <p:nvPr/>
        </p:nvSpPr>
        <p:spPr>
          <a:xfrm>
            <a:off x="0" y="0"/>
            <a:ext cx="1219176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95" name="Rectangle 4104">
            <a:extLst>
              <a:ext uri="{C183D7F6-B498-43B3-948B-1728B52AA6E4}">
                <adec:decorative xmlns:adec="http://schemas.microsoft.com/office/drawing/2017/decorative" val="1"/>
              </a:ext>
            </a:extLst>
          </p:cNvPr>
          <p:cNvSpPr/>
          <p:nvPr/>
        </p:nvSpPr>
        <p:spPr>
          <a:xfrm flipH="1" rot="5400000">
            <a:off x="-1418760" y="1417680"/>
            <a:ext cx="6875280" cy="4040280"/>
          </a:xfrm>
          <a:prstGeom prst="rect">
            <a:avLst/>
          </a:prstGeom>
          <a:gradFill rotWithShape="0">
            <a:gsLst>
              <a:gs pos="0">
                <a:srgbClr val="000000"/>
              </a:gs>
              <a:gs pos="100000">
                <a:srgbClr val="2F5597"/>
              </a:gs>
            </a:gsLst>
            <a:lin ang="192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96" name="Rectangle 4106">
            <a:extLst>
              <a:ext uri="{C183D7F6-B498-43B3-948B-1728B52AA6E4}">
                <adec:decorative xmlns:adec="http://schemas.microsoft.com/office/drawing/2017/decorative" val="1"/>
              </a:ext>
            </a:extLst>
          </p:cNvPr>
          <p:cNvSpPr/>
          <p:nvPr/>
        </p:nvSpPr>
        <p:spPr>
          <a:xfrm rot="16200000">
            <a:off x="-158400" y="2660760"/>
            <a:ext cx="4355280" cy="4038120"/>
          </a:xfrm>
          <a:prstGeom prst="rect">
            <a:avLst/>
          </a:prstGeom>
          <a:gradFill rotWithShape="0">
            <a:gsLst>
              <a:gs pos="0">
                <a:srgbClr val="4472C4">
                  <a:alpha val="50000"/>
                </a:srgbClr>
              </a:gs>
              <a:gs pos="100000">
                <a:srgbClr val="203864">
                  <a:alpha val="0"/>
                </a:srgbClr>
              </a:gs>
            </a:gsLst>
            <a:lin ang="60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97" name="Rectangle 4108">
            <a:extLst>
              <a:ext uri="{C183D7F6-B498-43B3-948B-1728B52AA6E4}">
                <adec:decorative xmlns:adec="http://schemas.microsoft.com/office/drawing/2017/decorative" val="1"/>
              </a:ext>
            </a:extLst>
          </p:cNvPr>
          <p:cNvSpPr/>
          <p:nvPr/>
        </p:nvSpPr>
        <p:spPr>
          <a:xfrm flipH="1" rot="16200000">
            <a:off x="-1181880" y="1638000"/>
            <a:ext cx="6857280" cy="3580920"/>
          </a:xfrm>
          <a:prstGeom prst="rect">
            <a:avLst/>
          </a:prstGeom>
          <a:gradFill rotWithShape="0">
            <a:gsLst>
              <a:gs pos="0">
                <a:srgbClr val="000000">
                  <a:alpha val="59000"/>
                </a:srgbClr>
              </a:gs>
              <a:gs pos="69000">
                <a:srgbClr val="4472C4">
                  <a:alpha val="0"/>
                </a:srgbClr>
              </a:gs>
            </a:gsLst>
            <a:lin ang="138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98" name="Freeform: Shape 4110">
            <a:extLst>
              <a:ext uri="{C183D7F6-B498-43B3-948B-1728B52AA6E4}">
                <adec:decorative xmlns:adec="http://schemas.microsoft.com/office/drawing/2017/decorative" val="1"/>
              </a:ext>
            </a:extLst>
          </p:cNvPr>
          <p:cNvSpPr/>
          <p:nvPr/>
        </p:nvSpPr>
        <p:spPr>
          <a:xfrm rot="6097800">
            <a:off x="-746640" y="1200960"/>
            <a:ext cx="4807800" cy="4088160"/>
          </a:xfrm>
          <a:custGeom>
            <a:avLst/>
            <a:gdLst>
              <a:gd name="textAreaLeft" fmla="*/ 0 w 4807800"/>
              <a:gd name="textAreaRight" fmla="*/ 4808160 w 4807800"/>
              <a:gd name="textAreaTop" fmla="*/ 0 h 4088160"/>
              <a:gd name="textAreaBottom" fmla="*/ 4088520 h 4088160"/>
              <a:gd name="GluePoint1X" fmla="*/ 48844 w 4808302"/>
              <a:gd name="GluePoint1Y" fmla="*/ 2888671 h 4088666"/>
              <a:gd name="GluePoint2X" fmla="*/ 0 w 4808302"/>
              <a:gd name="GluePoint2Y" fmla="*/ 2404151 h 4088666"/>
              <a:gd name="GluePoint3X" fmla="*/ 2404151 w 4808302"/>
              <a:gd name="GluePoint3Y" fmla="*/ 0 h 4088666"/>
              <a:gd name="GluePoint4X" fmla="*/ 4808302 w 4808302"/>
              <a:gd name="GluePoint4Y" fmla="*/ 2404151 h 4088666"/>
              <a:gd name="GluePoint5X" fmla="*/ 4700216 w 4808302"/>
              <a:gd name="GluePoint5Y" fmla="*/ 3119072 h 4088666"/>
              <a:gd name="GluePoint6X" fmla="*/ 4643143 w 4808302"/>
              <a:gd name="GluePoint6Y" fmla="*/ 3275009 h 4088666"/>
              <a:gd name="GluePoint7X" fmla="*/ 690093 w 4808302"/>
              <a:gd name="GluePoint7Y" fmla="*/ 4088666 h 4088666"/>
              <a:gd name="GluePoint8X" fmla="*/ 548991 w 4808302"/>
              <a:gd name="GluePoint8Y" fmla="*/ 3933414 h 4088666"/>
              <a:gd name="GluePoint9X" fmla="*/ 48844 w 4808302"/>
              <a:gd name="GluePoint9Y" fmla="*/ 2888671 h 408866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rotWithShape="0">
            <a:gsLst>
              <a:gs pos="39000">
                <a:srgbClr val="8FAADC">
                  <a:alpha val="0"/>
                </a:srgbClr>
              </a:gs>
              <a:gs pos="100000">
                <a:srgbClr val="2F5597">
                  <a:alpha val="26000"/>
                </a:srgbClr>
              </a:gs>
            </a:gsLst>
            <a:lin ang="3096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99" name="PlaceHolder 1"/>
          <p:cNvSpPr>
            <a:spLocks noGrp="1"/>
          </p:cNvSpPr>
          <p:nvPr>
            <p:ph type="title"/>
          </p:nvPr>
        </p:nvSpPr>
        <p:spPr>
          <a:xfrm>
            <a:off x="659880" y="2766960"/>
            <a:ext cx="2880360" cy="3071520"/>
          </a:xfrm>
          <a:prstGeom prst="rect">
            <a:avLst/>
          </a:prstGeom>
          <a:noFill/>
          <a:ln w="0">
            <a:noFill/>
          </a:ln>
        </p:spPr>
        <p:txBody>
          <a:bodyPr lIns="91440" tIns="45720" rIns="91440" bIns="45720" anchor="t">
            <a:normAutofit/>
          </a:bodyPr>
          <a:p>
            <a:pPr indent="0" algn="l" defTabSz="914400">
              <a:lnSpc>
                <a:spcPct val="90000"/>
              </a:lnSpc>
              <a:buNone/>
            </a:pPr>
            <a:br>
              <a:rPr sz="4000"/>
            </a:br>
            <a:r>
              <a:rPr lang="en-US" sz="4000" b="1" u="none" strike="noStrike">
                <a:solidFill>
                  <a:schemeClr val="dk1"/>
                </a:solidFill>
                <a:effectLst/>
                <a:uFillTx/>
                <a:latin typeface="Bahnschrift"/>
              </a:rPr>
              <a:t>1973 : Cogedim a 10 ans</a:t>
            </a:r>
            <a:br>
              <a:rPr sz="4000"/>
            </a:br>
            <a:endParaRPr lang="en-US" sz="4000" b="0" u="none" strike="noStrike">
              <a:solidFill>
                <a:schemeClr val="dk1"/>
              </a:solidFill>
              <a:effectLst/>
              <a:uFillTx/>
              <a:latin typeface="Calibri Light"/>
            </a:endParaRPr>
          </a:p>
        </p:txBody>
      </p:sp>
      <p:pic>
        <p:nvPicPr>
          <p:cNvPr id="100" name="Picture 2"/>
          <p:cNvPicPr/>
          <p:nvPr/>
        </p:nvPicPr>
        <p:blipFill>
          <a:blip r:embed="rId1"/>
          <a:stretch/>
        </p:blipFill>
        <p:spPr>
          <a:xfrm>
            <a:off x="5916240" y="467280"/>
            <a:ext cx="4397760" cy="5923080"/>
          </a:xfrm>
          <a:prstGeom prst="rect">
            <a:avLst/>
          </a:prstGeom>
          <a:noFill/>
          <a:ln w="0">
            <a:noFill/>
          </a:ln>
        </p:spPr>
      </p:pic>
      <p:sp>
        <p:nvSpPr>
          <p:cNvPr id="101" name="PlaceHolder 2"/>
          <p:cNvSpPr>
            <a:spLocks noGrp="1"/>
          </p:cNvSpPr>
          <p:nvPr>
            <p:ph type="sldNum" idx="36"/>
          </p:nvPr>
        </p:nvSpPr>
        <p:spPr>
          <a:xfrm>
            <a:off x="11704320" y="6455520"/>
            <a:ext cx="447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100" b="0" u="none" strike="noStrike">
                <a:solidFill>
                  <a:schemeClr val="dk1">
                    <a:lumMod val="50000"/>
                    <a:lumOff val="50000"/>
                  </a:schemeClr>
                </a:solidFill>
                <a:effectLst/>
                <a:uFillTx/>
                <a:latin typeface="Calibri"/>
              </a:defRPr>
            </a:lvl1pPr>
          </a:lstStyle>
          <a:p>
            <a:pPr indent="0" algn="r" defTabSz="914400">
              <a:lnSpc>
                <a:spcPct val="100000"/>
              </a:lnSpc>
              <a:spcAft>
                <a:spcPts val="601"/>
              </a:spcAft>
              <a:buNone/>
            </a:pPr>
            <a:fld id="{6FE1706A-16D7-4666-B6E7-3C03D72789AA}" type="slidenum">
              <a:rPr lang="en-US" sz="1100" b="0" u="none" strike="noStrike">
                <a:solidFill>
                  <a:schemeClr val="dk1">
                    <a:lumMod val="50000"/>
                    <a:lumOff val="50000"/>
                  </a:schemeClr>
                </a:solidFill>
                <a:effectLst/>
                <a:uFillTx/>
                <a:latin typeface="Calibri"/>
              </a:rPr>
              <a:t>&lt;numéro&gt;</a:t>
            </a:fld>
            <a:endParaRPr lang="fr-FR" sz="1100" b="0" u="none" strike="noStrike">
              <a:solidFill>
                <a:srgbClr val="FFFFFF"/>
              </a:solidFill>
              <a:effectLst/>
              <a:uFillTx/>
              <a:latin typeface="Times New Roman"/>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0000"/>
        </a:solidFill>
      </p:bgPr>
    </p:bg>
    <p:spTree>
      <p:nvGrpSpPr>
        <p:cNvPr id="1" name=""/>
        <p:cNvGrpSpPr/>
        <p:nvPr/>
      </p:nvGrpSpPr>
      <p:grpSpPr>
        <a:xfrm>
          <a:off x="0" y="0"/>
          <a:ext cx="0" cy="0"/>
          <a:chOff x="0" y="0"/>
          <a:chExt cx="0" cy="0"/>
        </a:xfrm>
      </p:grpSpPr>
      <p:sp>
        <p:nvSpPr>
          <p:cNvPr id="206" name="PlaceHolder 1"/>
          <p:cNvSpPr>
            <a:spLocks noGrp="1"/>
          </p:cNvSpPr>
          <p:nvPr>
            <p:ph/>
          </p:nvPr>
        </p:nvSpPr>
        <p:spPr>
          <a:xfrm>
            <a:off x="838080" y="2984760"/>
            <a:ext cx="10515240" cy="888120"/>
          </a:xfrm>
          <a:prstGeom prst="rect">
            <a:avLst/>
          </a:prstGeom>
          <a:noFill/>
          <a:ln w="0">
            <a:noFill/>
          </a:ln>
        </p:spPr>
        <p:txBody>
          <a:bodyPr lIns="91440" tIns="45720" rIns="91440" bIns="45720" anchor="t">
            <a:normAutofit fontScale="92500" lnSpcReduction="9999"/>
          </a:bodyPr>
          <a:p>
            <a:pPr indent="0" algn="ctr" defTabSz="914400">
              <a:lnSpc>
                <a:spcPct val="90000"/>
              </a:lnSpc>
              <a:spcBef>
                <a:spcPts val="1001"/>
              </a:spcBef>
              <a:buNone/>
              <a:tabLst>
                <a:tab pos="0" algn="l"/>
              </a:tabLst>
            </a:pPr>
            <a:r>
              <a:rPr lang="fr-FR" sz="6600" b="1" u="none" strike="noStrike">
                <a:solidFill>
                  <a:schemeClr val="lt1"/>
                </a:solidFill>
                <a:effectLst/>
                <a:uFillTx/>
                <a:latin typeface="Bahnschrift"/>
                <a:ea typeface="Calibri"/>
              </a:rPr>
              <a:t>Un immeuble, trois marchés</a:t>
            </a:r>
            <a:endParaRPr lang="en-US" sz="6600" b="0" u="none" strike="noStrike">
              <a:solidFill>
                <a:schemeClr val="dk1"/>
              </a:solidFill>
              <a:effectLst/>
              <a:uFillTx/>
              <a:latin typeface="Calibri"/>
            </a:endParaRPr>
          </a:p>
        </p:txBody>
      </p:sp>
      <p:pic>
        <p:nvPicPr>
          <p:cNvPr id="207" name="Picture 2" descr="WARNING! Fake RealTokens being offered on swap.cat | RealT"/>
          <p:cNvPicPr/>
          <p:nvPr/>
        </p:nvPicPr>
        <p:blipFill>
          <a:blip r:embed="rId1"/>
          <a:stretch/>
        </p:blipFill>
        <p:spPr>
          <a:xfrm>
            <a:off x="4820400" y="1157040"/>
            <a:ext cx="2550600" cy="11332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493EE83-82C0-42EA-AAD5-2AE9CB36B3AF}" type="slidenum">
              <a:t>40</a:t>
            </a:fld>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838080" y="136440"/>
            <a:ext cx="10515240" cy="1085760"/>
          </a:xfrm>
          <a:prstGeom prst="rect">
            <a:avLst/>
          </a:prstGeom>
          <a:noFill/>
          <a:ln w="0">
            <a:noFill/>
          </a:ln>
        </p:spPr>
        <p:txBody>
          <a:bodyPr lIns="91440" tIns="45720" rIns="91440" bIns="45720" anchor="ctr">
            <a:normAutofit/>
          </a:bodyPr>
          <a:p>
            <a:pPr indent="0" algn="l" defTabSz="914400">
              <a:lnSpc>
                <a:spcPct val="90000"/>
              </a:lnSpc>
              <a:buNone/>
            </a:pPr>
            <a:r>
              <a:rPr lang="fr-FR" sz="4000" b="1" u="none" strike="noStrike">
                <a:solidFill>
                  <a:schemeClr val="lt1"/>
                </a:solidFill>
                <a:effectLst/>
                <a:uFillTx/>
                <a:latin typeface="Bahnschrift"/>
                <a:ea typeface="Calibri"/>
              </a:rPr>
              <a:t>Pour l’immobilier (1)</a:t>
            </a:r>
            <a:endParaRPr lang="en-US" sz="4000" b="0" u="none" strike="noStrike">
              <a:solidFill>
                <a:schemeClr val="dk1"/>
              </a:solidFill>
              <a:effectLst/>
              <a:uFillTx/>
              <a:latin typeface="Calibri Light"/>
            </a:endParaRPr>
          </a:p>
        </p:txBody>
      </p:sp>
      <p:pic>
        <p:nvPicPr>
          <p:cNvPr id="209" name="Espace réservé du contenu 4"/>
          <p:cNvPicPr/>
          <p:nvPr/>
        </p:nvPicPr>
        <p:blipFill>
          <a:blip r:embed="rId1"/>
          <a:stretch/>
        </p:blipFill>
        <p:spPr>
          <a:xfrm>
            <a:off x="2097720" y="1451160"/>
            <a:ext cx="7904520" cy="50414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14F2C78-CAE7-4F42-8D46-5E8156550851}" type="slidenum">
              <a:t>41</a:t>
            </a:fld>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0" y="0"/>
            <a:ext cx="4460400" cy="929160"/>
          </a:xfrm>
          <a:prstGeom prst="rect">
            <a:avLst/>
          </a:prstGeom>
          <a:noFill/>
          <a:ln w="0">
            <a:noFill/>
          </a:ln>
        </p:spPr>
        <p:txBody>
          <a:bodyPr lIns="91440" tIns="45720" rIns="91440" bIns="45720" anchor="ctr">
            <a:normAutofit/>
          </a:bodyPr>
          <a:p>
            <a:pPr indent="0" algn="ctr" defTabSz="914400">
              <a:lnSpc>
                <a:spcPct val="90000"/>
              </a:lnSpc>
              <a:buNone/>
            </a:pPr>
            <a:r>
              <a:rPr lang="fr-FR" sz="3600" b="1" u="none" strike="noStrike">
                <a:solidFill>
                  <a:schemeClr val="lt1"/>
                </a:solidFill>
                <a:effectLst/>
                <a:uFillTx/>
                <a:latin typeface="Bahnschrift"/>
              </a:rPr>
              <a:t>Pour l’immobilier (2)</a:t>
            </a:r>
            <a:endParaRPr lang="en-US" sz="3600" b="0" u="none" strike="noStrike">
              <a:solidFill>
                <a:schemeClr val="dk1"/>
              </a:solidFill>
              <a:effectLst/>
              <a:uFillTx/>
              <a:latin typeface="Calibri Light"/>
            </a:endParaRPr>
          </a:p>
        </p:txBody>
      </p:sp>
      <p:pic>
        <p:nvPicPr>
          <p:cNvPr id="211" name="Espace réservé du contenu 4"/>
          <p:cNvPicPr/>
          <p:nvPr/>
        </p:nvPicPr>
        <p:blipFill>
          <a:blip r:embed="rId1"/>
          <a:stretch/>
        </p:blipFill>
        <p:spPr>
          <a:xfrm>
            <a:off x="1904040" y="1119240"/>
            <a:ext cx="8383320" cy="50472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A701DD79-F93D-479D-8D43-18519FB5B46B}" type="slidenum">
              <a:t>42</a:t>
            </a:fld>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38080" y="0"/>
            <a:ext cx="10515240" cy="80748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Pour l’immobilier les trois marchés</a:t>
            </a:r>
            <a:endParaRPr lang="en-US" sz="4000" b="0" u="none" strike="noStrike">
              <a:solidFill>
                <a:schemeClr val="dk1"/>
              </a:solidFill>
              <a:effectLst/>
              <a:uFillTx/>
              <a:latin typeface="Calibri Light"/>
            </a:endParaRPr>
          </a:p>
        </p:txBody>
      </p:sp>
      <p:pic>
        <p:nvPicPr>
          <p:cNvPr id="213" name="Espace réservé du contenu 4"/>
          <p:cNvPicPr/>
          <p:nvPr/>
        </p:nvPicPr>
        <p:blipFill>
          <a:blip r:embed="rId1"/>
          <a:stretch/>
        </p:blipFill>
        <p:spPr>
          <a:xfrm>
            <a:off x="2515680" y="776520"/>
            <a:ext cx="7466040" cy="53046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4B8D0344-F527-40D6-825E-1D1BBC1F3E22}" type="slidenum">
              <a:t>43</a:t>
            </a:fld>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838080" y="136440"/>
            <a:ext cx="10515240" cy="655560"/>
          </a:xfrm>
          <a:prstGeom prst="rect">
            <a:avLst/>
          </a:prstGeom>
          <a:noFill/>
          <a:ln w="0">
            <a:noFill/>
          </a:ln>
        </p:spPr>
        <p:txBody>
          <a:bodyPr lIns="91440" tIns="45720" rIns="91440" bIns="45720" anchor="ctr">
            <a:normAutofit lnSpcReduction="9999"/>
          </a:bodyPr>
          <a:p>
            <a:pPr indent="0" algn="ctr" defTabSz="914400">
              <a:lnSpc>
                <a:spcPct val="90000"/>
              </a:lnSpc>
              <a:buNone/>
            </a:pPr>
            <a:r>
              <a:rPr lang="fr-FR" sz="4400" b="1" u="none" strike="noStrike">
                <a:solidFill>
                  <a:schemeClr val="lt1"/>
                </a:solidFill>
                <a:effectLst/>
                <a:uFillTx/>
                <a:latin typeface="Bahnschrift"/>
              </a:rPr>
              <a:t>Depuis les années 90 :</a:t>
            </a:r>
            <a:endParaRPr lang="en-US" sz="4400" b="0" u="none" strike="noStrike">
              <a:solidFill>
                <a:schemeClr val="dk1"/>
              </a:solidFill>
              <a:effectLst/>
              <a:uFillTx/>
              <a:latin typeface="Calibri Light"/>
            </a:endParaRPr>
          </a:p>
        </p:txBody>
      </p:sp>
      <p:pic>
        <p:nvPicPr>
          <p:cNvPr id="215" name="Espace réservé du contenu 4"/>
          <p:cNvPicPr/>
          <p:nvPr/>
        </p:nvPicPr>
        <p:blipFill>
          <a:blip r:embed="rId1"/>
          <a:stretch/>
        </p:blipFill>
        <p:spPr>
          <a:xfrm>
            <a:off x="1264320" y="874080"/>
            <a:ext cx="10350720" cy="51098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05C17EE-430F-437E-965C-6A30F4D447DB}" type="slidenum">
              <a:t>44</a:t>
            </a:fld>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838080" y="-252360"/>
            <a:ext cx="11063880" cy="1325160"/>
          </a:xfrm>
          <a:prstGeom prst="rect">
            <a:avLst/>
          </a:prstGeom>
          <a:noFill/>
          <a:ln w="0">
            <a:noFill/>
          </a:ln>
        </p:spPr>
        <p:txBody>
          <a:bodyPr lIns="91440" tIns="45720" rIns="91440" bIns="45720" anchor="ctr">
            <a:normAutofit/>
          </a:bodyPr>
          <a:p>
            <a:pPr indent="0" algn="ctr" defTabSz="914400">
              <a:lnSpc>
                <a:spcPct val="90000"/>
              </a:lnSpc>
              <a:buNone/>
            </a:pPr>
            <a:r>
              <a:rPr lang="fr-FR" sz="4000" b="1" u="sng" strike="noStrike">
                <a:solidFill>
                  <a:schemeClr val="dk1"/>
                </a:solidFill>
                <a:effectLst/>
                <a:uFillTx/>
                <a:latin typeface="Calibri"/>
              </a:rPr>
              <a:t>3. Voyage dans la financiarisation de l’immobilier</a:t>
            </a:r>
            <a:endParaRPr lang="en-US" sz="4000" b="0" u="none" strike="noStrike">
              <a:solidFill>
                <a:schemeClr val="dk1"/>
              </a:solidFill>
              <a:effectLst/>
              <a:uFillTx/>
              <a:latin typeface="Calibri Light"/>
            </a:endParaRPr>
          </a:p>
        </p:txBody>
      </p:sp>
      <p:pic>
        <p:nvPicPr>
          <p:cNvPr id="217" name="Espace réservé du contenu 4"/>
          <p:cNvPicPr/>
          <p:nvPr/>
        </p:nvPicPr>
        <p:blipFill>
          <a:blip r:embed="rId1"/>
          <a:stretch/>
        </p:blipFill>
        <p:spPr>
          <a:xfrm>
            <a:off x="1725480" y="1073160"/>
            <a:ext cx="8740800" cy="50223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A473A17-DE8B-47A2-8130-6253D2ECF234}" type="slidenum">
              <a:t>45</a:t>
            </a:fld>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p>
            <a:pPr indent="0" algn="ctr" defTabSz="914400">
              <a:lnSpc>
                <a:spcPct val="90000"/>
              </a:lnSpc>
              <a:buNone/>
            </a:pPr>
            <a:r>
              <a:rPr lang="fr-FR" sz="3600" b="1" u="none" strike="noStrike">
                <a:solidFill>
                  <a:schemeClr val="lt1"/>
                </a:solidFill>
                <a:effectLst/>
                <a:uFillTx/>
                <a:latin typeface="Bahnschrift"/>
              </a:rPr>
              <a:t>L’inflation en France depuis 1900</a:t>
            </a:r>
            <a:endParaRPr lang="en-US" sz="3600" b="0" u="none" strike="noStrike">
              <a:solidFill>
                <a:schemeClr val="dk1"/>
              </a:solidFill>
              <a:effectLst/>
              <a:uFillTx/>
              <a:latin typeface="Calibri Light"/>
            </a:endParaRPr>
          </a:p>
        </p:txBody>
      </p:sp>
      <p:pic>
        <p:nvPicPr>
          <p:cNvPr id="219" name="Espace réservé du contenu 4"/>
          <p:cNvPicPr/>
          <p:nvPr/>
        </p:nvPicPr>
        <p:blipFill>
          <a:blip r:embed="rId1"/>
          <a:stretch/>
        </p:blipFill>
        <p:spPr>
          <a:xfrm>
            <a:off x="320040" y="1690560"/>
            <a:ext cx="11480040" cy="38869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48115C7-2D9D-4045-884F-1927CCF3B3BC}" type="slidenum">
              <a:t>46</a:t>
            </a:fld>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221" name="Espace réservé du contenu 4"/>
          <p:cNvPicPr/>
          <p:nvPr/>
        </p:nvPicPr>
        <p:blipFill>
          <a:blip r:embed="rId1"/>
          <a:stretch/>
        </p:blipFill>
        <p:spPr>
          <a:xfrm>
            <a:off x="838080" y="136440"/>
            <a:ext cx="10591920" cy="60199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DB13056-58FE-4AC3-A3CF-8A0C4E9B76A9}"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Espace réservé du contenu 4"/>
          <p:cNvPicPr/>
          <p:nvPr/>
        </p:nvPicPr>
        <p:blipFill>
          <a:blip r:embed="rId1"/>
          <a:stretch/>
        </p:blipFill>
        <p:spPr>
          <a:xfrm>
            <a:off x="1252800" y="375840"/>
            <a:ext cx="9686160" cy="59191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3F17452C-EE0F-43D0-9716-B788F35CA569}" type="slidenum">
              <a:t>48</a:t>
            </a:fld>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3" name="Espace réservé du contenu 4"/>
          <p:cNvPicPr/>
          <p:nvPr/>
        </p:nvPicPr>
        <p:blipFill>
          <a:blip r:embed="rId1"/>
          <a:stretch/>
        </p:blipFill>
        <p:spPr>
          <a:xfrm>
            <a:off x="853560" y="1523880"/>
            <a:ext cx="10499760" cy="29257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A893EA94-6BC9-472D-9AE5-1FF51D342F5B}" type="slidenum">
              <a:t>49</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useBgFill="1">
        <p:nvSpPr>
          <p:cNvPr id="102" name="Rectangle 1030">
            <a:extLst>
              <a:ext uri="{C183D7F6-B498-43B3-948B-1728B52AA6E4}">
                <adec:decorative xmlns:adec="http://schemas.microsoft.com/office/drawing/2017/decorative" val="1"/>
              </a:ext>
            </a:extLst>
          </p:cNvPr>
          <p:cNvSpPr/>
          <p:nvPr/>
        </p:nvSpPr>
        <p:spPr>
          <a:xfrm>
            <a:off x="0" y="0"/>
            <a:ext cx="12191760" cy="6857640"/>
          </a:xfrm>
          <a:prstGeom prst="rect">
            <a:avLst/>
          </a:prstGeom>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3" name="Rectangle 1032">
            <a:extLst>
              <a:ext uri="{C183D7F6-B498-43B3-948B-1728B52AA6E4}">
                <adec:decorative xmlns:adec="http://schemas.microsoft.com/office/drawing/2017/decorative" val="1"/>
              </a:ext>
            </a:extLst>
          </p:cNvPr>
          <p:cNvSpPr/>
          <p:nvPr/>
        </p:nvSpPr>
        <p:spPr>
          <a:xfrm flipH="1" rot="5400000">
            <a:off x="-640080" y="639720"/>
            <a:ext cx="6857640" cy="5578920"/>
          </a:xfrm>
          <a:prstGeom prst="rect">
            <a:avLst/>
          </a:prstGeom>
          <a:gradFill rotWithShape="0">
            <a:gsLst>
              <a:gs pos="8000">
                <a:srgbClr val="000000"/>
              </a:gs>
              <a:gs pos="100000">
                <a:srgbClr val="2F5597"/>
              </a:gs>
            </a:gsLst>
            <a:lin ang="132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4" name="Rectangle 1034">
            <a:extLst>
              <a:ext uri="{C183D7F6-B498-43B3-948B-1728B52AA6E4}">
                <adec:decorative xmlns:adec="http://schemas.microsoft.com/office/drawing/2017/decorative" val="1"/>
              </a:ext>
            </a:extLst>
          </p:cNvPr>
          <p:cNvSpPr/>
          <p:nvPr/>
        </p:nvSpPr>
        <p:spPr>
          <a:xfrm flipH="1" rot="5400000">
            <a:off x="-393120" y="395640"/>
            <a:ext cx="6345720" cy="5575680"/>
          </a:xfrm>
          <a:prstGeom prst="rect">
            <a:avLst/>
          </a:prstGeom>
          <a:gradFill rotWithShape="0">
            <a:gsLst>
              <a:gs pos="0">
                <a:srgbClr val="000000">
                  <a:alpha val="0"/>
                </a:srgbClr>
              </a:gs>
              <a:gs pos="99000">
                <a:srgbClr val="4472C4">
                  <a:alpha val="0"/>
                </a:srgbClr>
              </a:gs>
            </a:gsLst>
            <a:lin ang="144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5" name="Rectangle 1036">
            <a:extLst>
              <a:ext uri="{C183D7F6-B498-43B3-948B-1728B52AA6E4}">
                <adec:decorative xmlns:adec="http://schemas.microsoft.com/office/drawing/2017/decorative" val="1"/>
              </a:ext>
            </a:extLst>
          </p:cNvPr>
          <p:cNvSpPr/>
          <p:nvPr/>
        </p:nvSpPr>
        <p:spPr>
          <a:xfrm flipH="1" rot="5400000">
            <a:off x="1528560" y="2819160"/>
            <a:ext cx="2501640" cy="5575680"/>
          </a:xfrm>
          <a:prstGeom prst="rect">
            <a:avLst/>
          </a:prstGeom>
          <a:gradFill rotWithShape="0">
            <a:gsLst>
              <a:gs pos="2000">
                <a:srgbClr val="4472C4">
                  <a:alpha val="29000"/>
                </a:srgbClr>
              </a:gs>
              <a:gs pos="100000">
                <a:srgbClr val="000000">
                  <a:alpha val="30000"/>
                </a:srgbClr>
              </a:gs>
            </a:gsLst>
            <a:lin ang="84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6" name="Rectangle 1038">
            <a:extLst>
              <a:ext uri="{C183D7F6-B498-43B3-948B-1728B52AA6E4}">
                <adec:decorative xmlns:adec="http://schemas.microsoft.com/office/drawing/2017/decorative" val="1"/>
              </a:ext>
            </a:extLst>
          </p:cNvPr>
          <p:cNvSpPr/>
          <p:nvPr/>
        </p:nvSpPr>
        <p:spPr>
          <a:xfrm flipH="1" rot="5400000">
            <a:off x="-426600" y="853200"/>
            <a:ext cx="6857640" cy="5151960"/>
          </a:xfrm>
          <a:prstGeom prst="rect">
            <a:avLst/>
          </a:prstGeom>
          <a:gradFill rotWithShape="0">
            <a:gsLst>
              <a:gs pos="0">
                <a:srgbClr val="000000">
                  <a:alpha val="0"/>
                </a:srgbClr>
              </a:gs>
              <a:gs pos="99000">
                <a:srgbClr val="4472C4">
                  <a:alpha val="11000"/>
                </a:srgbClr>
              </a:gs>
            </a:gsLst>
            <a:lin ang="8400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7" name="Oval 1040">
            <a:extLst>
              <a:ext uri="{C183D7F6-B498-43B3-948B-1728B52AA6E4}">
                <adec:decorative xmlns:adec="http://schemas.microsoft.com/office/drawing/2017/decorative" val="1"/>
              </a:ext>
            </a:extLst>
          </p:cNvPr>
          <p:cNvSpPr/>
          <p:nvPr/>
        </p:nvSpPr>
        <p:spPr>
          <a:xfrm rot="6097800">
            <a:off x="819360" y="1128240"/>
            <a:ext cx="4317840" cy="4317840"/>
          </a:xfrm>
          <a:prstGeom prst="ellipse">
            <a:avLst/>
          </a:prstGeom>
          <a:gradFill rotWithShape="0">
            <a:gsLst>
              <a:gs pos="39000">
                <a:srgbClr val="4472C4">
                  <a:alpha val="0"/>
                </a:srgbClr>
              </a:gs>
              <a:gs pos="100000">
                <a:srgbClr val="8FAADC">
                  <a:alpha val="15000"/>
                </a:srgbClr>
              </a:gs>
            </a:gsLst>
            <a:lin ang="1896000"/>
          </a:gra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08" name="PlaceHolder 1"/>
          <p:cNvSpPr>
            <a:spLocks noGrp="1"/>
          </p:cNvSpPr>
          <p:nvPr>
            <p:ph type="title"/>
          </p:nvPr>
        </p:nvSpPr>
        <p:spPr>
          <a:xfrm>
            <a:off x="659880" y="891720"/>
            <a:ext cx="4411800" cy="3030480"/>
          </a:xfrm>
          <a:prstGeom prst="rect">
            <a:avLst/>
          </a:prstGeom>
          <a:noFill/>
          <a:ln w="0">
            <a:noFill/>
          </a:ln>
        </p:spPr>
        <p:txBody>
          <a:bodyPr lIns="91440" tIns="45720" rIns="91440" bIns="45720" anchor="b">
            <a:normAutofit/>
          </a:bodyPr>
          <a:p>
            <a:pPr indent="0" algn="r" defTabSz="914400">
              <a:lnSpc>
                <a:spcPct val="90000"/>
              </a:lnSpc>
              <a:buNone/>
            </a:pPr>
            <a:r>
              <a:rPr lang="en-US" sz="2500" b="1" u="none" strike="noStrike">
                <a:solidFill>
                  <a:schemeClr val="dk1"/>
                </a:solidFill>
                <a:effectLst/>
                <a:uFillTx/>
                <a:latin typeface="Bahnschrift"/>
              </a:rPr>
              <a:t>Le grand Pavois</a:t>
            </a:r>
            <a:br>
              <a:rPr sz="2500"/>
            </a:br>
            <a:r>
              <a:rPr lang="en-US" sz="2500" b="0" u="none" strike="noStrike">
                <a:solidFill>
                  <a:schemeClr val="dk1"/>
                </a:solidFill>
                <a:effectLst/>
                <a:uFillTx/>
                <a:latin typeface="Bahnschrift"/>
              </a:rPr>
              <a:t>Michel Hebert</a:t>
            </a:r>
            <a:br>
              <a:rPr sz="2500"/>
            </a:br>
            <a:r>
              <a:rPr lang="en-US" sz="2500" b="0" u="none" strike="noStrike">
                <a:solidFill>
                  <a:schemeClr val="dk1"/>
                </a:solidFill>
                <a:effectLst/>
                <a:uFillTx/>
                <a:latin typeface="Bahnschrift"/>
              </a:rPr>
              <a:t>Jean Fayeton</a:t>
            </a:r>
            <a:br>
              <a:rPr sz="2500"/>
            </a:br>
            <a:r>
              <a:rPr lang="en-US" sz="2500" b="0" u="none" strike="noStrike">
                <a:solidFill>
                  <a:schemeClr val="dk1"/>
                </a:solidFill>
                <a:effectLst/>
                <a:uFillTx/>
                <a:latin typeface="Bahnschrift"/>
              </a:rPr>
              <a:t>1971 </a:t>
            </a:r>
            <a:br>
              <a:rPr sz="2500"/>
            </a:br>
            <a:br>
              <a:rPr sz="2500"/>
            </a:br>
            <a:r>
              <a:rPr lang="en-US" sz="2500" b="1" u="none" strike="noStrike">
                <a:solidFill>
                  <a:schemeClr val="dk1"/>
                </a:solidFill>
                <a:effectLst/>
                <a:uFillTx/>
                <a:latin typeface="Bahnschrift"/>
              </a:rPr>
              <a:t>354, rue Lecourbe</a:t>
            </a:r>
            <a:br>
              <a:rPr sz="2500"/>
            </a:br>
            <a:r>
              <a:rPr lang="en-US" sz="2500" b="1" u="none" strike="noStrike">
                <a:solidFill>
                  <a:schemeClr val="dk1"/>
                </a:solidFill>
                <a:effectLst/>
                <a:uFillTx/>
                <a:latin typeface="Bahnschrift"/>
              </a:rPr>
              <a:t>Paris XV°</a:t>
            </a:r>
            <a:br>
              <a:rPr sz="2500"/>
            </a:br>
            <a:endParaRPr lang="en-US" sz="2500" b="0" u="none" strike="noStrike">
              <a:solidFill>
                <a:schemeClr val="dk1"/>
              </a:solidFill>
              <a:effectLst/>
              <a:uFillTx/>
              <a:latin typeface="Calibri Light"/>
            </a:endParaRPr>
          </a:p>
        </p:txBody>
      </p:sp>
      <p:sp>
        <p:nvSpPr>
          <p:cNvPr id="109" name="PlaceHolder 2"/>
          <p:cNvSpPr>
            <a:spLocks noGrp="1"/>
          </p:cNvSpPr>
          <p:nvPr>
            <p:ph type="ftr" idx="37"/>
          </p:nvPr>
        </p:nvSpPr>
        <p:spPr>
          <a:xfrm rot="5400000">
            <a:off x="-1828440" y="2002680"/>
            <a:ext cx="4114440" cy="364680"/>
          </a:xfrm>
          <a:prstGeom prst="rect">
            <a:avLst/>
          </a:prstGeom>
          <a:noFill/>
          <a:ln w="0">
            <a:noFill/>
          </a:ln>
        </p:spPr>
        <p:txBody>
          <a:bodyPr lIns="91440" tIns="45720" rIns="91440" bIns="45720" anchor="ctr">
            <a:normAutofit/>
          </a:bodyPr>
          <a:lstStyle>
            <a:lvl1pPr indent="0" algn="l" defTabSz="914400">
              <a:lnSpc>
                <a:spcPct val="90000"/>
              </a:lnSpc>
              <a:spcAft>
                <a:spcPts val="601"/>
              </a:spcAft>
              <a:buNone/>
              <a:defRPr lang="en-US" sz="900" b="0" u="none" strike="noStrike">
                <a:solidFill>
                  <a:srgbClr val="FFFFFF"/>
                </a:solidFill>
                <a:effectLst/>
                <a:uFillTx/>
                <a:latin typeface="Calibri"/>
              </a:defRPr>
            </a:lvl1pPr>
          </a:lstStyle>
          <a:p>
            <a:pPr indent="0" algn="l" defTabSz="914400">
              <a:lnSpc>
                <a:spcPct val="90000"/>
              </a:lnSpc>
              <a:spcAft>
                <a:spcPts val="601"/>
              </a:spcAft>
              <a:buNone/>
            </a:pPr>
            <a:r>
              <a:rPr lang="en-US" sz="900" b="0" u="none" strike="noStrike">
                <a:solidFill>
                  <a:srgbClr val="FFFFFF"/>
                </a:solidFill>
                <a:effectLst/>
                <a:uFillTx/>
                <a:latin typeface="Calibri"/>
              </a:rPr>
              <a:t>la financiarisation de l'immobilier Paris la Défense Bernard Roth 31 mars 2023</a:t>
            </a:r>
            <a:endParaRPr lang="fr-FR" sz="900" b="0" u="none" strike="noStrike">
              <a:solidFill>
                <a:srgbClr val="FFFFFF"/>
              </a:solidFill>
              <a:effectLst/>
              <a:uFillTx/>
              <a:latin typeface="Times New Roman"/>
            </a:endParaRPr>
          </a:p>
        </p:txBody>
      </p:sp>
      <p:pic>
        <p:nvPicPr>
          <p:cNvPr id="110" name="Picture 2"/>
          <p:cNvPicPr/>
          <p:nvPr/>
        </p:nvPicPr>
        <p:blipFill>
          <a:blip r:embed="rId1"/>
          <a:stretch/>
        </p:blipFill>
        <p:spPr>
          <a:xfrm>
            <a:off x="6095880" y="1303560"/>
            <a:ext cx="5608080" cy="4205880"/>
          </a:xfrm>
          <a:prstGeom prst="rect">
            <a:avLst/>
          </a:prstGeom>
          <a:noFill/>
          <a:ln w="0">
            <a:noFill/>
          </a:ln>
        </p:spPr>
      </p:pic>
      <p:sp>
        <p:nvSpPr>
          <p:cNvPr id="111" name="PlaceHolder 3"/>
          <p:cNvSpPr>
            <a:spLocks noGrp="1"/>
          </p:cNvSpPr>
          <p:nvPr>
            <p:ph type="sldNum" idx="38"/>
          </p:nvPr>
        </p:nvSpPr>
        <p:spPr>
          <a:xfrm>
            <a:off x="11704320" y="6455520"/>
            <a:ext cx="447840" cy="364680"/>
          </a:xfrm>
          <a:prstGeom prst="rect">
            <a:avLst/>
          </a:prstGeom>
          <a:noFill/>
          <a:ln w="0">
            <a:noFill/>
          </a:ln>
        </p:spPr>
        <p:txBody>
          <a:bodyPr lIns="91440" tIns="45720" rIns="91440" bIns="45720" anchor="ctr">
            <a:normAutofit/>
          </a:bodyPr>
          <a:lstStyle>
            <a:lvl1pPr indent="0" algn="r" defTabSz="914400">
              <a:lnSpc>
                <a:spcPct val="100000"/>
              </a:lnSpc>
              <a:spcAft>
                <a:spcPts val="601"/>
              </a:spcAft>
              <a:buNone/>
              <a:defRPr lang="en-US" sz="1100" b="0" u="none" strike="noStrike">
                <a:solidFill>
                  <a:schemeClr val="dk1">
                    <a:lumMod val="50000"/>
                    <a:lumOff val="50000"/>
                  </a:schemeClr>
                </a:solidFill>
                <a:effectLst/>
                <a:uFillTx/>
                <a:latin typeface="Calibri"/>
              </a:defRPr>
            </a:lvl1pPr>
          </a:lstStyle>
          <a:p>
            <a:pPr indent="0" algn="r" defTabSz="914400">
              <a:lnSpc>
                <a:spcPct val="100000"/>
              </a:lnSpc>
              <a:spcAft>
                <a:spcPts val="601"/>
              </a:spcAft>
              <a:buNone/>
            </a:pPr>
            <a:fld id="{6172B100-E6F1-4FC4-B864-59C7E2521ABA}" type="slidenum">
              <a:rPr lang="en-US" sz="1100" b="0" u="none" strike="noStrike">
                <a:solidFill>
                  <a:schemeClr val="dk1">
                    <a:lumMod val="50000"/>
                    <a:lumOff val="50000"/>
                  </a:schemeClr>
                </a:solidFill>
                <a:effectLst/>
                <a:uFillTx/>
                <a:latin typeface="Calibri"/>
              </a:rPr>
              <a:t>&lt;numéro&gt;</a:t>
            </a:fld>
            <a:endParaRPr lang="fr-FR" sz="1100" b="0" u="none" strike="noStrike">
              <a:solidFill>
                <a:srgbClr val="FFFFFF"/>
              </a:solidFill>
              <a:effectLst/>
              <a:uFillTx/>
              <a:latin typeface="Times New Roman"/>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225" name="Espace réservé du contenu 5"/>
          <p:cNvPicPr/>
          <p:nvPr/>
        </p:nvPicPr>
        <p:blipFill>
          <a:blip r:embed="rId1"/>
          <a:stretch/>
        </p:blipFill>
        <p:spPr>
          <a:xfrm>
            <a:off x="339480" y="365040"/>
            <a:ext cx="11513160" cy="55062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8883995-927F-461A-9744-E28CC9F35F26}" type="slidenum">
              <a:t>50</a:t>
            </a:fld>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pic>
        <p:nvPicPr>
          <p:cNvPr id="227" name="Espace réservé du contenu 4"/>
          <p:cNvPicPr/>
          <p:nvPr/>
        </p:nvPicPr>
        <p:blipFill>
          <a:blip r:embed="rId1"/>
          <a:stretch/>
        </p:blipFill>
        <p:spPr>
          <a:xfrm>
            <a:off x="588240" y="136440"/>
            <a:ext cx="11015640" cy="61610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093D280-BC63-43C1-BC8A-642BC318EDC5}" type="slidenum">
              <a:t>51</a:t>
            </a:fld>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Espace réservé du contenu 4"/>
          <p:cNvPicPr/>
          <p:nvPr/>
        </p:nvPicPr>
        <p:blipFill>
          <a:blip r:embed="rId1"/>
          <a:stretch/>
        </p:blipFill>
        <p:spPr>
          <a:xfrm>
            <a:off x="1290960" y="539640"/>
            <a:ext cx="9577440" cy="541764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235C9DBB-3066-43C5-81E4-8356C84EB2B5}" type="slidenum">
              <a:t>52</a:t>
            </a:fld>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9" name="Espace réservé du contenu 4"/>
          <p:cNvPicPr/>
          <p:nvPr/>
        </p:nvPicPr>
        <p:blipFill>
          <a:blip r:embed="rId1"/>
          <a:stretch/>
        </p:blipFill>
        <p:spPr>
          <a:xfrm>
            <a:off x="1040760" y="309240"/>
            <a:ext cx="10109880" cy="58359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CB9A9E59-0C55-4A91-8A87-95A1DD352875}" type="slidenum">
              <a:t>53</a:t>
            </a:fld>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0" name="Espace réservé du contenu 4"/>
          <p:cNvPicPr/>
          <p:nvPr/>
        </p:nvPicPr>
        <p:blipFill>
          <a:blip r:embed="rId1"/>
          <a:stretch/>
        </p:blipFill>
        <p:spPr>
          <a:xfrm>
            <a:off x="1193040" y="365040"/>
            <a:ext cx="10038600" cy="58323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19CA65ED-5BAD-4B7D-B77A-B7CC8EF4F94C}" type="slidenum">
              <a:t>54</a:t>
            </a:fld>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p:nvPr>
        </p:nvSpPr>
        <p:spPr>
          <a:xfrm>
            <a:off x="838080" y="982800"/>
            <a:ext cx="10515240" cy="4350960"/>
          </a:xfrm>
          <a:prstGeom prst="rect">
            <a:avLst/>
          </a:prstGeom>
          <a:noFill/>
          <a:ln w="0">
            <a:noFill/>
          </a:ln>
        </p:spPr>
        <p:txBody>
          <a:bodyPr lIns="91440" tIns="45720" rIns="91440" bIns="45720" anchor="t">
            <a:normAutofit/>
          </a:bodyPr>
          <a:p>
            <a:pPr indent="0" algn="ctr" defTabSz="914400">
              <a:lnSpc>
                <a:spcPct val="90000"/>
              </a:lnSpc>
              <a:spcBef>
                <a:spcPts val="1001"/>
              </a:spcBef>
              <a:buNone/>
              <a:tabLst>
                <a:tab pos="0" algn="l"/>
              </a:tabLst>
            </a:pPr>
            <a:r>
              <a:rPr lang="fr-FR" sz="4000" b="1" u="sng" strike="noStrike">
                <a:solidFill>
                  <a:schemeClr val="lt1"/>
                </a:solidFill>
                <a:effectLst/>
                <a:uFillTx/>
                <a:latin typeface="Bahnschrift"/>
              </a:rPr>
              <a:t>MAIS</a:t>
            </a:r>
            <a:r>
              <a:rPr lang="fr-FR" sz="4000" b="1" u="none" strike="noStrike">
                <a:solidFill>
                  <a:schemeClr val="lt1"/>
                </a:solidFill>
                <a:effectLst/>
                <a:uFillTx/>
                <a:latin typeface="Bahnschrift"/>
              </a:rPr>
              <a:t> le défi posé par l’immobilier :</a:t>
            </a:r>
            <a:br>
              <a:rPr sz="4000"/>
            </a:br>
            <a:endParaRPr lang="en-US" sz="40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4000" b="0" u="none" strike="noStrike">
                <a:solidFill>
                  <a:schemeClr val="lt1"/>
                </a:solidFill>
                <a:effectLst/>
                <a:uFillTx/>
                <a:latin typeface="Bahnschrift"/>
              </a:rPr>
              <a:t>la substance immobilière</a:t>
            </a:r>
            <a:br>
              <a:rPr sz="4000"/>
            </a:br>
            <a:r>
              <a:rPr lang="fr-FR" sz="4000" b="0" u="none" strike="noStrike">
                <a:solidFill>
                  <a:schemeClr val="lt1"/>
                </a:solidFill>
                <a:effectLst/>
                <a:uFillTx/>
                <a:latin typeface="Bahnschrift"/>
              </a:rPr>
              <a:t>est </a:t>
            </a:r>
            <a:r>
              <a:rPr lang="fr-FR" sz="4000" b="1" u="none" strike="noStrike">
                <a:solidFill>
                  <a:schemeClr val="lt1"/>
                </a:solidFill>
                <a:effectLst/>
                <a:uFillTx/>
                <a:latin typeface="Bahnschrift"/>
              </a:rPr>
              <a:t>peu liquide </a:t>
            </a:r>
            <a:endParaRPr lang="en-US" sz="40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4000" b="0" u="none" strike="noStrike">
                <a:solidFill>
                  <a:schemeClr val="lt1"/>
                </a:solidFill>
                <a:effectLst/>
                <a:uFillTx/>
                <a:latin typeface="Bahnschrift"/>
              </a:rPr>
              <a:t>et </a:t>
            </a:r>
            <a:r>
              <a:rPr lang="fr-FR" sz="4000" b="1" u="none" strike="noStrike">
                <a:solidFill>
                  <a:schemeClr val="lt1"/>
                </a:solidFill>
                <a:effectLst/>
                <a:uFillTx/>
                <a:latin typeface="Bahnschrift"/>
              </a:rPr>
              <a:t>non fongible</a:t>
            </a:r>
            <a:endParaRPr lang="en-US" sz="4000" b="0" u="none" strike="noStrike">
              <a:solidFill>
                <a:schemeClr val="dk1"/>
              </a:solidFill>
              <a:effectLst/>
              <a:uFillTx/>
              <a:latin typeface="Calibri"/>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0A89533-1585-45DF-B28B-74F55FA3C796}" type="slidenum">
              <a:t>55</a:t>
            </a:fld>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r>
              <a:rPr lang="fr-FR" sz="4400" b="0" u="none" strike="noStrike">
                <a:solidFill>
                  <a:schemeClr val="lt1"/>
                </a:solidFill>
                <a:effectLst/>
                <a:uFillTx/>
                <a:latin typeface="Bahnschrift"/>
              </a:rPr>
              <a:t>Un changement structurel : le 3° marché……..</a:t>
            </a:r>
            <a:endParaRPr lang="en-US" sz="4400" b="0" u="none" strike="noStrike">
              <a:solidFill>
                <a:schemeClr val="dk1"/>
              </a:solidFill>
              <a:effectLst/>
              <a:uFillTx/>
              <a:latin typeface="Calibri Light"/>
            </a:endParaRPr>
          </a:p>
        </p:txBody>
      </p:sp>
      <p:pic>
        <p:nvPicPr>
          <p:cNvPr id="233" name="Espace réservé du contenu 4"/>
          <p:cNvPicPr/>
          <p:nvPr/>
        </p:nvPicPr>
        <p:blipFill>
          <a:blip r:embed="rId1"/>
          <a:stretch/>
        </p:blipFill>
        <p:spPr>
          <a:xfrm>
            <a:off x="2560680" y="1825560"/>
            <a:ext cx="707040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0CB68AD-76CC-4590-8BFB-F5B3D595459A}" type="slidenum">
              <a:t>56</a:t>
            </a:fld>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title"/>
          </p:nvPr>
        </p:nvSpPr>
        <p:spPr>
          <a:xfrm>
            <a:off x="838080" y="0"/>
            <a:ext cx="10515240" cy="1096920"/>
          </a:xfrm>
          <a:prstGeom prst="rect">
            <a:avLst/>
          </a:prstGeom>
          <a:noFill/>
          <a:ln w="0">
            <a:noFill/>
          </a:ln>
        </p:spPr>
        <p:txBody>
          <a:bodyPr lIns="91440" tIns="45720" rIns="91440" bIns="45720" anchor="ctr">
            <a:normAutofit/>
          </a:bodyPr>
          <a:p>
            <a:pPr indent="0" algn="ctr" defTabSz="914400">
              <a:lnSpc>
                <a:spcPct val="90000"/>
              </a:lnSpc>
              <a:buNone/>
            </a:pPr>
            <a:r>
              <a:rPr lang="fr-FR" sz="3600" b="1" u="none" strike="noStrike">
                <a:solidFill>
                  <a:schemeClr val="lt1"/>
                </a:solidFill>
                <a:effectLst/>
                <a:uFillTx/>
                <a:latin typeface="Bahnschrift"/>
              </a:rPr>
              <a:t>…avec deux innovations « spécial finances »  </a:t>
            </a:r>
            <a:endParaRPr lang="en-US" sz="3600" b="0" u="none" strike="noStrike">
              <a:solidFill>
                <a:schemeClr val="dk1"/>
              </a:solidFill>
              <a:effectLst/>
              <a:uFillTx/>
              <a:latin typeface="Calibri Light"/>
            </a:endParaRPr>
          </a:p>
        </p:txBody>
      </p:sp>
      <p:pic>
        <p:nvPicPr>
          <p:cNvPr id="235" name="Espace réservé du contenu 4"/>
          <p:cNvPicPr/>
          <p:nvPr/>
        </p:nvPicPr>
        <p:blipFill>
          <a:blip r:embed="rId1"/>
          <a:stretch/>
        </p:blipFill>
        <p:spPr>
          <a:xfrm>
            <a:off x="1780200" y="1097280"/>
            <a:ext cx="8631360" cy="50151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2FF536A5-B979-46A4-9094-8CEFE179A5EB}" type="slidenum">
              <a:t>57</a:t>
            </a:fld>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838080" y="670680"/>
            <a:ext cx="10515240" cy="5226840"/>
          </a:xfrm>
          <a:prstGeom prst="rect">
            <a:avLst/>
          </a:prstGeom>
          <a:noFill/>
          <a:ln w="0">
            <a:noFill/>
          </a:ln>
        </p:spPr>
        <p:txBody>
          <a:bodyPr lIns="91440" tIns="45720" rIns="91440" bIns="45720" anchor="ctr">
            <a:normAutofit fontScale="85000" lnSpcReduction="9999"/>
          </a:bodyPr>
          <a:p>
            <a:pPr indent="0" algn="ctr" defTabSz="914400">
              <a:lnSpc>
                <a:spcPct val="90000"/>
              </a:lnSpc>
              <a:buNone/>
            </a:pPr>
            <a:r>
              <a:rPr lang="fr-FR" sz="4400" b="1" u="none" strike="noStrike">
                <a:solidFill>
                  <a:schemeClr val="dk1"/>
                </a:solidFill>
                <a:effectLst/>
                <a:uFillTx/>
                <a:latin typeface="Calibri"/>
              </a:rPr>
              <a:t>3.a. Trois concepts :</a:t>
            </a:r>
            <a:br>
              <a:rPr sz="4400"/>
            </a:br>
            <a:br>
              <a:rPr sz="4400"/>
            </a:br>
            <a:r>
              <a:rPr lang="fr-FR" sz="4400" b="1" u="none" strike="noStrike">
                <a:solidFill>
                  <a:schemeClr val="lt1"/>
                </a:solidFill>
                <a:effectLst/>
                <a:uFillTx/>
                <a:latin typeface="Bahnschrift"/>
              </a:rPr>
              <a:t>3.a. </a:t>
            </a:r>
            <a:r>
              <a:rPr lang="fr-FR" sz="4900" b="1" u="none" strike="noStrike">
                <a:solidFill>
                  <a:schemeClr val="lt1"/>
                </a:solidFill>
                <a:effectLst/>
                <a:uFillTx/>
                <a:latin typeface="Bahnschrift"/>
              </a:rPr>
              <a:t>Trois concepts de la finance:</a:t>
            </a:r>
            <a:br>
              <a:rPr sz="4400"/>
            </a:br>
            <a:br>
              <a:rPr sz="4400"/>
            </a:br>
            <a:r>
              <a:rPr lang="fr-FR" sz="4400" b="1" u="none" strike="noStrike">
                <a:solidFill>
                  <a:schemeClr val="lt1"/>
                </a:solidFill>
                <a:effectLst/>
                <a:uFillTx/>
                <a:latin typeface="Calibri"/>
              </a:rPr>
              <a:t>l’actualisation</a:t>
            </a:r>
            <a:br>
              <a:rPr sz="4400"/>
            </a:br>
            <a:br>
              <a:rPr sz="4400"/>
            </a:br>
            <a:r>
              <a:rPr lang="fr-FR" sz="4400" b="1" u="none" strike="noStrike">
                <a:solidFill>
                  <a:schemeClr val="lt1"/>
                </a:solidFill>
                <a:effectLst/>
                <a:uFillTx/>
                <a:latin typeface="Calibri"/>
              </a:rPr>
              <a:t>la rentabilité</a:t>
            </a:r>
            <a:br>
              <a:rPr sz="4400"/>
            </a:br>
            <a:br>
              <a:rPr sz="4400"/>
            </a:br>
            <a:r>
              <a:rPr lang="fr-FR" sz="4400" b="1" u="none" strike="noStrike">
                <a:solidFill>
                  <a:schemeClr val="lt1"/>
                </a:solidFill>
                <a:effectLst/>
                <a:uFillTx/>
                <a:latin typeface="Calibri"/>
              </a:rPr>
              <a:t>le risque </a:t>
            </a:r>
            <a:br>
              <a:rPr sz="4400"/>
            </a:br>
            <a:endParaRPr lang="en-US" sz="4400" b="0" u="none" strike="noStrike">
              <a:solidFill>
                <a:schemeClr val="dk1"/>
              </a:solidFill>
              <a:effectLst/>
              <a:uFillTx/>
              <a:latin typeface="Calibri Light"/>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D9BAD3D4-EFD2-448B-93CE-C08D13082192}" type="slidenum">
              <a:t>58</a:t>
            </a:fld>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Qu’est ce qu’un investissement ?</a:t>
            </a:r>
            <a:endParaRPr lang="en-US" sz="4400" b="0" u="none" strike="noStrike">
              <a:solidFill>
                <a:schemeClr val="dk1"/>
              </a:solidFill>
              <a:effectLst/>
              <a:uFillTx/>
              <a:latin typeface="Calibri Light"/>
            </a:endParaRPr>
          </a:p>
        </p:txBody>
      </p:sp>
      <p:pic>
        <p:nvPicPr>
          <p:cNvPr id="238" name="Espace réservé du contenu 4"/>
          <p:cNvPicPr/>
          <p:nvPr/>
        </p:nvPicPr>
        <p:blipFill>
          <a:blip r:embed="rId1"/>
          <a:stretch/>
        </p:blipFill>
        <p:spPr>
          <a:xfrm>
            <a:off x="2306880" y="1825560"/>
            <a:ext cx="757764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15AA455-E167-42DB-9C0B-B669302DF99F}" type="slidenum">
              <a:t>59</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Rectangle 2054">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dk1">
              <a:lumMod val="95000"/>
              <a:lumOff val="5000"/>
            </a:schemeClr>
          </a:solidFill>
          <a:ln w="12600">
            <a:noFill/>
          </a:ln>
        </p:spPr>
        <p:style>
          <a:lnRef idx="0"/>
          <a:fillRef idx="0"/>
          <a:effectRef idx="0"/>
          <a:fontRef idx="minor"/>
        </p:style>
        <p:txBody>
          <a:bodyPr lIns="90000" tIns="45000" rIns="90000" bIns="45000" anchor="ctr">
            <a:noAutofit/>
          </a:bodyPr>
          <a:p>
            <a:endParaRPr lang="en-US" sz="1800" b="0" u="none" strike="noStrike">
              <a:solidFill>
                <a:schemeClr val="lt1"/>
              </a:solidFill>
              <a:effectLst/>
              <a:uFillTx/>
              <a:latin typeface="Calibri"/>
            </a:endParaRPr>
          </a:p>
        </p:txBody>
      </p:sp>
      <p:sp>
        <p:nvSpPr>
          <p:cNvPr id="113" name="PlaceHolder 1"/>
          <p:cNvSpPr>
            <a:spLocks noGrp="1"/>
          </p:cNvSpPr>
          <p:nvPr>
            <p:ph type="title"/>
          </p:nvPr>
        </p:nvSpPr>
        <p:spPr>
          <a:xfrm>
            <a:off x="838080" y="448560"/>
            <a:ext cx="4707360" cy="1225440"/>
          </a:xfrm>
          <a:prstGeom prst="rect">
            <a:avLst/>
          </a:prstGeom>
          <a:noFill/>
          <a:ln w="0">
            <a:noFill/>
          </a:ln>
        </p:spPr>
        <p:txBody>
          <a:bodyPr lIns="91440" tIns="45720" rIns="91440" bIns="45720" anchor="b">
            <a:normAutofit/>
          </a:bodyPr>
          <a:p>
            <a:pPr indent="0" algn="l" defTabSz="914400">
              <a:lnSpc>
                <a:spcPct val="90000"/>
              </a:lnSpc>
              <a:buNone/>
            </a:pPr>
            <a:r>
              <a:rPr lang="fr-FR" sz="3800" b="1" u="none" strike="noStrike">
                <a:solidFill>
                  <a:schemeClr val="lt1"/>
                </a:solidFill>
                <a:effectLst/>
                <a:uFillTx/>
                <a:latin typeface="Bahnschrift"/>
              </a:rPr>
              <a:t>Tour Manhattan</a:t>
            </a:r>
            <a:br>
              <a:rPr sz="3800"/>
            </a:br>
            <a:r>
              <a:rPr lang="fr-FR" sz="3800" b="0" u="none" strike="noStrike">
                <a:solidFill>
                  <a:schemeClr val="lt1"/>
                </a:solidFill>
                <a:effectLst/>
                <a:uFillTx/>
                <a:latin typeface="Bahnschrift"/>
              </a:rPr>
              <a:t>1975</a:t>
            </a:r>
            <a:endParaRPr lang="en-US" sz="3800" b="0" u="none" strike="noStrike">
              <a:solidFill>
                <a:schemeClr val="dk1"/>
              </a:solidFill>
              <a:effectLst/>
              <a:uFillTx/>
              <a:latin typeface="Calibri Light"/>
            </a:endParaRPr>
          </a:p>
        </p:txBody>
      </p:sp>
      <p:cxnSp>
        <p:nvCxnSpPr>
          <p:cNvPr id="114" name="Straight Connector 2056">
            <a:extLst>
              <a:ext uri="{C183D7F6-B498-43B3-948B-1728B52AA6E4}">
                <adec:decorative xmlns:adec="http://schemas.microsoft.com/office/drawing/2017/decorative" val="1"/>
              </a:ext>
            </a:extLst>
          </p:cNvPr>
          <p:cNvCxnSpPr/>
          <p:nvPr/>
        </p:nvCxnSpPr>
        <p:spPr>
          <a:xfrm flipH="1">
            <a:off x="831600" y="1749600"/>
            <a:ext cx="4718880" cy="360"/>
          </a:xfrm>
          <a:prstGeom prst="straightConnector1">
            <a:avLst/>
          </a:prstGeom>
          <a:ln w="12600">
            <a:solidFill>
              <a:schemeClr val="accent2"/>
            </a:solidFill>
            <a:miter/>
          </a:ln>
        </p:spPr>
      </p:cxnSp>
      <p:sp>
        <p:nvSpPr>
          <p:cNvPr id="115" name="PlaceHolder 2"/>
          <p:cNvSpPr>
            <a:spLocks noGrp="1"/>
          </p:cNvSpPr>
          <p:nvPr>
            <p:ph/>
          </p:nvPr>
        </p:nvSpPr>
        <p:spPr>
          <a:xfrm>
            <a:off x="897840" y="1909080"/>
            <a:ext cx="4586040" cy="3647520"/>
          </a:xfrm>
          <a:prstGeom prst="rect">
            <a:avLst/>
          </a:prstGeom>
          <a:noFill/>
          <a:ln w="0">
            <a:noFill/>
          </a:ln>
        </p:spPr>
        <p:txBody>
          <a:bodyPr lIns="91440" tIns="45720" rIns="91440" bIns="45720" anchor="t">
            <a:normAutofit/>
          </a:bodyPr>
          <a:p>
            <a:pPr marL="228600" indent="-228600" algn="l" defTabSz="914400">
              <a:lnSpc>
                <a:spcPct val="90000"/>
              </a:lnSpc>
              <a:spcBef>
                <a:spcPts val="1001"/>
              </a:spcBef>
              <a:buClr>
                <a:srgbClr val="FFFFFF"/>
              </a:buClr>
              <a:buFont typeface="Arial"/>
              <a:buChar char="•"/>
            </a:pPr>
            <a:r>
              <a:rPr lang="fr-FR" sz="2000" b="0" u="none" strike="noStrike">
                <a:solidFill>
                  <a:schemeClr val="lt1"/>
                </a:solidFill>
                <a:effectLst/>
                <a:uFillTx/>
                <a:latin typeface="Bahnschrift"/>
              </a:rPr>
              <a:t>Michel Herbert</a:t>
            </a:r>
            <a:endParaRPr lang="en-US" sz="20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pPr>
            <a:r>
              <a:rPr lang="fr-FR" sz="2000" b="0" u="none" strike="noStrike">
                <a:solidFill>
                  <a:schemeClr val="lt1"/>
                </a:solidFill>
                <a:effectLst/>
                <a:uFillTx/>
                <a:latin typeface="Bahnschrift"/>
              </a:rPr>
              <a:t>Michel Proux</a:t>
            </a:r>
            <a:endParaRPr lang="en-US" sz="2000" b="0" u="none" strike="noStrike">
              <a:solidFill>
                <a:schemeClr val="dk1"/>
              </a:solidFill>
              <a:effectLst/>
              <a:uFillTx/>
              <a:latin typeface="Calibri"/>
            </a:endParaRPr>
          </a:p>
          <a:p>
            <a:pPr indent="0" algn="l" defTabSz="914400">
              <a:lnSpc>
                <a:spcPct val="90000"/>
              </a:lnSpc>
              <a:spcBef>
                <a:spcPts val="1001"/>
              </a:spcBef>
              <a:buNone/>
            </a:pPr>
            <a:endParaRPr lang="en-US" sz="2000" b="0" u="none" strike="noStrike">
              <a:solidFill>
                <a:schemeClr val="dk1"/>
              </a:solidFill>
              <a:effectLst/>
              <a:uFillTx/>
              <a:latin typeface="Calibri"/>
            </a:endParaRPr>
          </a:p>
        </p:txBody>
      </p:sp>
      <p:cxnSp>
        <p:nvCxnSpPr>
          <p:cNvPr id="116" name="Straight Connector 2058">
            <a:extLst>
              <a:ext uri="{C183D7F6-B498-43B3-948B-1728B52AA6E4}">
                <adec:decorative xmlns:adec="http://schemas.microsoft.com/office/drawing/2017/decorative" val="1"/>
              </a:ext>
            </a:extLst>
          </p:cNvPr>
          <p:cNvCxnSpPr/>
          <p:nvPr/>
        </p:nvCxnSpPr>
        <p:spPr>
          <a:xfrm flipH="1">
            <a:off x="833760" y="5707440"/>
            <a:ext cx="4714560" cy="360"/>
          </a:xfrm>
          <a:prstGeom prst="straightConnector1">
            <a:avLst/>
          </a:prstGeom>
          <a:ln w="12600">
            <a:solidFill>
              <a:schemeClr val="accent2"/>
            </a:solidFill>
            <a:miter/>
          </a:ln>
        </p:spPr>
      </p:cxnSp>
      <p:sp>
        <p:nvSpPr>
          <p:cNvPr id="117" name="PlaceHolder 3"/>
          <p:cNvSpPr>
            <a:spLocks noGrp="1"/>
          </p:cNvSpPr>
          <p:nvPr>
            <p:ph type="ftr" idx="39"/>
          </p:nvPr>
        </p:nvSpPr>
        <p:spPr>
          <a:xfrm>
            <a:off x="2374560" y="6356520"/>
            <a:ext cx="3945600" cy="364680"/>
          </a:xfrm>
          <a:prstGeom prst="rect">
            <a:avLst/>
          </a:prstGeom>
          <a:noFill/>
          <a:ln w="0">
            <a:noFill/>
          </a:ln>
        </p:spPr>
        <p:txBody>
          <a:bodyPr lIns="91440" tIns="45720" rIns="91440" bIns="45720" anchor="ctr">
            <a:normAutofit/>
          </a:bodyPr>
          <a:lstStyle>
            <a:lvl1pPr indent="0" algn="ctr" defTabSz="457200">
              <a:lnSpc>
                <a:spcPct val="90000"/>
              </a:lnSpc>
              <a:spcAft>
                <a:spcPts val="601"/>
              </a:spcAft>
              <a:buNone/>
              <a:defRPr lang="fr-FR" sz="900" b="0" u="none" strike="noStrike">
                <a:solidFill>
                  <a:schemeClr val="lt1">
                    <a:lumMod val="50000"/>
                  </a:schemeClr>
                </a:solidFill>
                <a:effectLst/>
                <a:uFillTx/>
                <a:latin typeface="Calibri"/>
              </a:defRPr>
            </a:lvl1pPr>
          </a:lstStyle>
          <a:p>
            <a:pPr indent="0" algn="ctr" defTabSz="457200">
              <a:lnSpc>
                <a:spcPct val="90000"/>
              </a:lnSpc>
              <a:spcAft>
                <a:spcPts val="601"/>
              </a:spcAft>
              <a:buNone/>
            </a:pPr>
            <a:r>
              <a:rPr lang="fr-FR" sz="900" b="0" u="none" strike="noStrike">
                <a:solidFill>
                  <a:schemeClr val="lt1">
                    <a:lumMod val="50000"/>
                  </a:schemeClr>
                </a:solidFill>
                <a:effectLst/>
                <a:uFillTx/>
                <a:latin typeface="Calibri"/>
              </a:rPr>
              <a:t>la financiarisation de l'immobilier Paris la Défense Bernard Roth 31 mars 2023</a:t>
            </a:r>
            <a:endParaRPr lang="fr-FR" sz="900" b="0" u="none" strike="noStrike">
              <a:solidFill>
                <a:srgbClr val="FFFFFF"/>
              </a:solidFill>
              <a:effectLst/>
              <a:uFillTx/>
              <a:latin typeface="Times New Roman"/>
            </a:endParaRPr>
          </a:p>
        </p:txBody>
      </p:sp>
      <p:pic>
        <p:nvPicPr>
          <p:cNvPr id="118" name="Picture 2"/>
          <p:cNvPicPr/>
          <p:nvPr/>
        </p:nvPicPr>
        <p:blipFill>
          <a:blip r:embed="rId1"/>
          <a:stretch/>
        </p:blipFill>
        <p:spPr>
          <a:xfrm>
            <a:off x="6525360" y="0"/>
            <a:ext cx="4577400" cy="6857640"/>
          </a:xfrm>
          <a:prstGeom prst="rect">
            <a:avLst/>
          </a:prstGeom>
          <a:noFill/>
          <a:ln w="0">
            <a:noFill/>
          </a:ln>
        </p:spPr>
      </p:pic>
      <p:sp>
        <p:nvSpPr>
          <p:cNvPr id="119" name="PlaceHolder 4"/>
          <p:cNvSpPr>
            <a:spLocks noGrp="1"/>
          </p:cNvSpPr>
          <p:nvPr>
            <p:ph type="sldNum" idx="40"/>
          </p:nvPr>
        </p:nvSpPr>
        <p:spPr>
          <a:xfrm>
            <a:off x="9303120" y="6356520"/>
            <a:ext cx="2050560" cy="364680"/>
          </a:xfrm>
          <a:prstGeom prst="rect">
            <a:avLst/>
          </a:prstGeom>
          <a:noFill/>
          <a:ln w="0">
            <a:noFill/>
          </a:ln>
        </p:spPr>
        <p:txBody>
          <a:bodyPr lIns="91440" tIns="45720" rIns="91440" bIns="45720" anchor="ctr">
            <a:normAutofit/>
          </a:bodyPr>
          <a:lstStyle>
            <a:lvl1pPr indent="0" algn="r" defTabSz="457200">
              <a:lnSpc>
                <a:spcPct val="100000"/>
              </a:lnSpc>
              <a:spcAft>
                <a:spcPts val="601"/>
              </a:spcAft>
              <a:buNone/>
              <a:defRPr lang="fr-FR" sz="1200" b="0" u="none" strike="noStrike">
                <a:solidFill>
                  <a:srgbClr val="FFFFFF"/>
                </a:solidFill>
                <a:effectLst/>
                <a:uFillTx/>
                <a:latin typeface="Calibri"/>
              </a:defRPr>
            </a:lvl1pPr>
          </a:lstStyle>
          <a:p>
            <a:pPr indent="0" algn="r" defTabSz="457200">
              <a:lnSpc>
                <a:spcPct val="100000"/>
              </a:lnSpc>
              <a:spcAft>
                <a:spcPts val="601"/>
              </a:spcAft>
              <a:buNone/>
            </a:pPr>
            <a:fld id="{993727B8-08C9-4831-99FD-77544DA3A9DA}" type="slidenum">
              <a:rPr lang="fr-FR" sz="1200" b="0" u="none" strike="noStrike">
                <a:solidFill>
                  <a:srgbClr val="FFFFFF"/>
                </a:solidFill>
                <a:effectLst/>
                <a:uFillTx/>
                <a:latin typeface="Calibri"/>
              </a:rPr>
              <a:t>&lt;numéro&gt;</a:t>
            </a:fld>
            <a:endParaRPr lang="fr-FR" sz="1200" b="0" u="none" strike="noStrike">
              <a:solidFill>
                <a:srgbClr val="FFFFFF"/>
              </a:solidFill>
              <a:effectLst/>
              <a:uFillTx/>
              <a:latin typeface="Times New Roman"/>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838080" y="0"/>
            <a:ext cx="10515240" cy="100548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dk1"/>
                </a:solidFill>
                <a:effectLst/>
                <a:uFillTx/>
                <a:latin typeface="Calibri"/>
                <a:ea typeface="Calibri"/>
              </a:rPr>
              <a:t>J’ai deux problèmes….</a:t>
            </a:r>
            <a:endParaRPr lang="en-US" sz="4400" b="0" u="none" strike="noStrike">
              <a:solidFill>
                <a:schemeClr val="dk1"/>
              </a:solidFill>
              <a:effectLst/>
              <a:uFillTx/>
              <a:latin typeface="Calibri Light"/>
            </a:endParaRPr>
          </a:p>
        </p:txBody>
      </p:sp>
      <p:pic>
        <p:nvPicPr>
          <p:cNvPr id="240" name="Espace réservé du contenu 4"/>
          <p:cNvPicPr/>
          <p:nvPr/>
        </p:nvPicPr>
        <p:blipFill>
          <a:blip r:embed="rId1"/>
          <a:stretch/>
        </p:blipFill>
        <p:spPr>
          <a:xfrm>
            <a:off x="1453320" y="1005840"/>
            <a:ext cx="9285120" cy="49222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B1B8106-96BD-44C2-A3DC-A743CA34E157}" type="slidenum">
              <a:t>60</a:t>
            </a:fld>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838080" y="0"/>
            <a:ext cx="5924160" cy="883440"/>
          </a:xfrm>
          <a:prstGeom prst="rect">
            <a:avLst/>
          </a:prstGeom>
          <a:noFill/>
          <a:ln w="0">
            <a:noFill/>
          </a:ln>
        </p:spPr>
        <p:txBody>
          <a:bodyPr lIns="91440" tIns="45720" rIns="91440" bIns="45720" anchor="ctr">
            <a:noAutofit/>
          </a:bodyPr>
          <a:p>
            <a:pPr indent="0" algn="ctr" defTabSz="914400">
              <a:lnSpc>
                <a:spcPct val="90000"/>
              </a:lnSpc>
              <a:buNone/>
            </a:pPr>
            <a:r>
              <a:rPr lang="fr-FR" sz="4000" b="1" u="none" strike="noStrike">
                <a:solidFill>
                  <a:schemeClr val="lt1"/>
                </a:solidFill>
                <a:effectLst/>
                <a:uFillTx/>
                <a:latin typeface="Bahnschrift"/>
              </a:rPr>
              <a:t>Dilemme</a:t>
            </a:r>
            <a:r>
              <a:rPr lang="fr-FR" sz="4400" b="0" u="none" strike="noStrike">
                <a:solidFill>
                  <a:schemeClr val="lt1"/>
                </a:solidFill>
                <a:effectLst/>
                <a:uFillTx/>
                <a:latin typeface="Bahnschrift"/>
              </a:rPr>
              <a:t>   </a:t>
            </a:r>
            <a:endParaRPr lang="en-US" sz="4400" b="0" u="none" strike="noStrike">
              <a:solidFill>
                <a:schemeClr val="dk1"/>
              </a:solidFill>
              <a:effectLst/>
              <a:uFillTx/>
              <a:latin typeface="Calibri Light"/>
            </a:endParaRPr>
          </a:p>
        </p:txBody>
      </p:sp>
      <p:pic>
        <p:nvPicPr>
          <p:cNvPr id="242" name="Espace réservé du contenu 4"/>
          <p:cNvPicPr/>
          <p:nvPr/>
        </p:nvPicPr>
        <p:blipFill>
          <a:blip r:embed="rId1"/>
          <a:stretch/>
        </p:blipFill>
        <p:spPr>
          <a:xfrm>
            <a:off x="1467000" y="1307160"/>
            <a:ext cx="7706160" cy="4494960"/>
          </a:xfrm>
          <a:prstGeom prst="rect">
            <a:avLst/>
          </a:prstGeom>
          <a:noFill/>
          <a:ln w="0">
            <a:noFill/>
          </a:ln>
        </p:spPr>
      </p:pic>
      <p:pic>
        <p:nvPicPr>
          <p:cNvPr id="243" name="Image 5"/>
          <p:cNvPicPr/>
          <p:nvPr/>
        </p:nvPicPr>
        <p:blipFill>
          <a:blip r:embed="rId2"/>
          <a:stretch/>
        </p:blipFill>
        <p:spPr>
          <a:xfrm>
            <a:off x="8065080" y="4785120"/>
            <a:ext cx="1875600" cy="8791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D30568A-2170-410F-B167-6270DDDA63B9}" type="slidenum">
              <a:t>61</a:t>
            </a:fld>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Espace réservé du contenu 4"/>
          <p:cNvPicPr/>
          <p:nvPr/>
        </p:nvPicPr>
        <p:blipFill>
          <a:blip r:embed="rId1"/>
          <a:stretch/>
        </p:blipFill>
        <p:spPr>
          <a:xfrm>
            <a:off x="1340280" y="347400"/>
            <a:ext cx="9801000" cy="57330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1D56CF38-1218-497D-8A9F-FE5D7CC66173}" type="slidenum">
              <a:t>62</a:t>
            </a:fld>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838080" y="0"/>
            <a:ext cx="7875720" cy="914040"/>
          </a:xfrm>
          <a:prstGeom prst="rect">
            <a:avLst/>
          </a:prstGeom>
          <a:noFill/>
          <a:ln w="0">
            <a:noFill/>
          </a:ln>
        </p:spPr>
        <p:txBody>
          <a:bodyPr lIns="91440" tIns="45720" rIns="91440" bIns="45720" anchor="ctr">
            <a:normAutofit/>
          </a:bodyPr>
          <a:p>
            <a:pPr indent="0" algn="ctr" defTabSz="914400">
              <a:lnSpc>
                <a:spcPct val="90000"/>
              </a:lnSpc>
              <a:buNone/>
            </a:pPr>
            <a:r>
              <a:rPr lang="fr-FR" sz="3200" b="1" u="none" strike="noStrike">
                <a:solidFill>
                  <a:schemeClr val="lt1"/>
                </a:solidFill>
                <a:effectLst/>
                <a:uFillTx/>
                <a:latin typeface="Bahnschrift"/>
              </a:rPr>
              <a:t>Du point de vue de l’investisseur ….</a:t>
            </a:r>
            <a:endParaRPr lang="en-US" sz="3200" b="0" u="none" strike="noStrike">
              <a:solidFill>
                <a:schemeClr val="dk1"/>
              </a:solidFill>
              <a:effectLst/>
              <a:uFillTx/>
              <a:latin typeface="Calibri Light"/>
            </a:endParaRPr>
          </a:p>
        </p:txBody>
      </p:sp>
      <p:pic>
        <p:nvPicPr>
          <p:cNvPr id="246" name="Espace réservé du contenu 4"/>
          <p:cNvPicPr/>
          <p:nvPr/>
        </p:nvPicPr>
        <p:blipFill>
          <a:blip r:embed="rId1"/>
          <a:stretch/>
        </p:blipFill>
        <p:spPr>
          <a:xfrm>
            <a:off x="1667160" y="914400"/>
            <a:ext cx="9219600" cy="52725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FA544C4-1042-4807-9B67-80D864DEDD43}" type="slidenum">
              <a:t>63</a:t>
            </a:fld>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838080" y="0"/>
            <a:ext cx="10515240" cy="85320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dk1"/>
                </a:solidFill>
                <a:effectLst/>
                <a:uFillTx/>
                <a:latin typeface="Calibri"/>
              </a:rPr>
              <a:t>3°principe de la finance ….</a:t>
            </a:r>
            <a:endParaRPr lang="en-US" sz="4000" b="0" u="none" strike="noStrike">
              <a:solidFill>
                <a:schemeClr val="dk1"/>
              </a:solidFill>
              <a:effectLst/>
              <a:uFillTx/>
              <a:latin typeface="Calibri Light"/>
            </a:endParaRPr>
          </a:p>
        </p:txBody>
      </p:sp>
      <p:pic>
        <p:nvPicPr>
          <p:cNvPr id="248" name="Espace réservé du contenu 4"/>
          <p:cNvPicPr/>
          <p:nvPr/>
        </p:nvPicPr>
        <p:blipFill>
          <a:blip r:embed="rId1"/>
          <a:stretch/>
        </p:blipFill>
        <p:spPr>
          <a:xfrm>
            <a:off x="1516680" y="426600"/>
            <a:ext cx="9158040" cy="53373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EE2757E8-DE73-47DF-9B81-039C652E2DA3}" type="slidenum">
              <a:t>64</a:t>
            </a:fld>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Espace réservé du contenu 4"/>
          <p:cNvPicPr/>
          <p:nvPr/>
        </p:nvPicPr>
        <p:blipFill>
          <a:blip r:embed="rId1"/>
          <a:stretch/>
        </p:blipFill>
        <p:spPr>
          <a:xfrm>
            <a:off x="1056240" y="332280"/>
            <a:ext cx="10079280" cy="56721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DD509BFB-506C-48B3-B40C-71F49203ED80}" type="slidenum">
              <a:t>65</a:t>
            </a:fld>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838080" y="1558800"/>
            <a:ext cx="10515240" cy="929880"/>
          </a:xfrm>
          <a:prstGeom prst="rect">
            <a:avLst/>
          </a:prstGeom>
          <a:noFill/>
          <a:ln w="0">
            <a:noFill/>
          </a:ln>
        </p:spPr>
        <p:txBody>
          <a:bodyPr lIns="91440" tIns="45720" rIns="91440" bIns="45720" anchor="ctr">
            <a:noAutofit/>
          </a:bodyPr>
          <a:p>
            <a:pPr indent="0" algn="ctr" defTabSz="914400">
              <a:lnSpc>
                <a:spcPct val="90000"/>
              </a:lnSpc>
              <a:buNone/>
            </a:pPr>
            <a:r>
              <a:rPr lang="fr-FR" sz="4400" b="0" i="1" u="none" strike="noStrike">
                <a:solidFill>
                  <a:schemeClr val="lt1"/>
                </a:solidFill>
                <a:effectLst/>
                <a:uFillTx/>
                <a:latin typeface="Source Sans Pro"/>
              </a:rPr>
              <a:t>Taux d’actualisation = </a:t>
            </a:r>
            <a:endParaRPr lang="en-US" sz="4400" b="0" u="none" strike="noStrike">
              <a:solidFill>
                <a:schemeClr val="dk1"/>
              </a:solidFill>
              <a:effectLst/>
              <a:uFillTx/>
              <a:latin typeface="Calibri Light"/>
            </a:endParaRPr>
          </a:p>
        </p:txBody>
      </p:sp>
      <p:sp>
        <p:nvSpPr>
          <p:cNvPr id="251" name="PlaceHolder 2"/>
          <p:cNvSpPr>
            <a:spLocks noGrp="1"/>
          </p:cNvSpPr>
          <p:nvPr>
            <p:ph/>
          </p:nvPr>
        </p:nvSpPr>
        <p:spPr>
          <a:xfrm>
            <a:off x="838080" y="2706120"/>
            <a:ext cx="10515240" cy="646200"/>
          </a:xfrm>
          <a:prstGeom prst="rect">
            <a:avLst/>
          </a:prstGeom>
          <a:noFill/>
          <a:ln w="0">
            <a:noFill/>
          </a:ln>
        </p:spPr>
        <p:txBody>
          <a:bodyPr lIns="91440" tIns="45720" rIns="91440" bIns="45720" anchor="t">
            <a:normAutofit fontScale="85000" lnSpcReduction="9999"/>
          </a:bodyPr>
          <a:p>
            <a:pPr indent="0" algn="ctr" defTabSz="914400">
              <a:lnSpc>
                <a:spcPct val="90000"/>
              </a:lnSpc>
              <a:spcBef>
                <a:spcPts val="1001"/>
              </a:spcBef>
              <a:buNone/>
              <a:tabLst>
                <a:tab pos="0" algn="l"/>
              </a:tabLst>
            </a:pPr>
            <a:r>
              <a:rPr lang="fr-FR" sz="4400" b="0" i="1" u="none" strike="noStrike">
                <a:solidFill>
                  <a:schemeClr val="lt1"/>
                </a:solidFill>
                <a:effectLst/>
                <a:uFillTx/>
                <a:latin typeface="Source Sans Pro"/>
              </a:rPr>
              <a:t>Taux sans risque + Bêta (ß) x </a:t>
            </a:r>
            <a:r>
              <a:rPr lang="fr-FR" sz="4400" b="0" i="1" u="none" strike="noStrike">
                <a:solidFill>
                  <a:schemeClr val="dk1"/>
                </a:solidFill>
                <a:effectLst/>
                <a:uFillTx/>
                <a:latin typeface="Source Sans Pro"/>
              </a:rPr>
              <a:t>Prime de risque</a:t>
            </a:r>
            <a:endParaRPr lang="en-US" sz="4400" b="0" u="none" strike="noStrike">
              <a:solidFill>
                <a:schemeClr val="dk1"/>
              </a:solidFill>
              <a:effectLst/>
              <a:uFillTx/>
              <a:latin typeface="Calibri"/>
            </a:endParaRPr>
          </a:p>
        </p:txBody>
      </p:sp>
      <p:sp>
        <p:nvSpPr>
          <p:cNvPr id="252" name="ZoneTexte 6"/>
          <p:cNvSpPr/>
          <p:nvPr/>
        </p:nvSpPr>
        <p:spPr>
          <a:xfrm>
            <a:off x="838080" y="3999600"/>
            <a:ext cx="10388160" cy="118764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pPr>
            <a:r>
              <a:rPr lang="fr-FR" sz="1800" b="0" u="none" strike="noStrike">
                <a:solidFill>
                  <a:schemeClr val="lt1"/>
                </a:solidFill>
                <a:effectLst/>
                <a:uFillTx/>
                <a:latin typeface="Source Sans Pro"/>
              </a:rPr>
              <a:t>Taux sans risque et prime de risque sont calculés par des groupes d’experts et révisés tous les ans. </a:t>
            </a:r>
            <a:endParaRPr lang="fr-FR" sz="1800" b="0" u="none" strike="noStrike">
              <a:solidFill>
                <a:srgbClr val="FFFFFF"/>
              </a:solidFill>
              <a:effectLst/>
              <a:uFillTx/>
              <a:latin typeface="Arial"/>
            </a:endParaRPr>
          </a:p>
          <a:p>
            <a:pPr defTabSz="457200">
              <a:lnSpc>
                <a:spcPct val="100000"/>
              </a:lnSpc>
            </a:pPr>
            <a:r>
              <a:rPr lang="fr-FR" sz="1800" b="0" u="none" strike="noStrike">
                <a:solidFill>
                  <a:schemeClr val="lt1"/>
                </a:solidFill>
                <a:effectLst/>
                <a:uFillTx/>
                <a:latin typeface="Source Sans Pro"/>
              </a:rPr>
              <a:t>Par exemple :</a:t>
            </a:r>
            <a:endParaRPr lang="fr-FR" sz="1800" b="0" u="none" strike="noStrike">
              <a:solidFill>
                <a:srgbClr val="FFFFFF"/>
              </a:solidFill>
              <a:effectLst/>
              <a:uFillTx/>
              <a:latin typeface="Arial"/>
            </a:endParaRPr>
          </a:p>
          <a:p>
            <a:pPr algn="ctr" defTabSz="457200">
              <a:lnSpc>
                <a:spcPct val="100000"/>
              </a:lnSpc>
            </a:pPr>
            <a:r>
              <a:rPr lang="fr-FR" sz="1800" b="0" i="1" u="none" strike="noStrike">
                <a:solidFill>
                  <a:schemeClr val="lt1"/>
                </a:solidFill>
                <a:effectLst/>
                <a:uFillTx/>
                <a:latin typeface="Source Sans Pro"/>
              </a:rPr>
              <a:t>Taux d’actualisation = </a:t>
            </a:r>
            <a:r>
              <a:rPr lang="fr-FR" sz="1800" b="1" i="1" u="none" strike="noStrike">
                <a:solidFill>
                  <a:schemeClr val="lt1"/>
                </a:solidFill>
                <a:effectLst/>
                <a:uFillTx/>
                <a:latin typeface="Source Sans Pro"/>
              </a:rPr>
              <a:t>1,2% </a:t>
            </a:r>
            <a:r>
              <a:rPr lang="fr-FR" sz="1800" b="0" i="1" u="none" strike="noStrike">
                <a:solidFill>
                  <a:schemeClr val="lt1"/>
                </a:solidFill>
                <a:effectLst/>
                <a:uFillTx/>
                <a:latin typeface="Source Sans Pro"/>
              </a:rPr>
              <a:t>+ </a:t>
            </a:r>
            <a:r>
              <a:rPr lang="fr-FR" sz="1800" b="1" i="1" u="none" strike="noStrike">
                <a:solidFill>
                  <a:schemeClr val="lt1"/>
                </a:solidFill>
                <a:effectLst/>
                <a:uFillTx/>
                <a:latin typeface="Source Sans Pro"/>
              </a:rPr>
              <a:t>ß</a:t>
            </a:r>
            <a:r>
              <a:rPr lang="fr-FR" sz="1800" b="0" i="1" u="none" strike="noStrike">
                <a:solidFill>
                  <a:schemeClr val="lt1"/>
                </a:solidFill>
                <a:effectLst/>
                <a:uFillTx/>
                <a:latin typeface="Source Sans Pro"/>
              </a:rPr>
              <a:t> x </a:t>
            </a:r>
            <a:r>
              <a:rPr lang="fr-FR" sz="1800" b="1" i="1" u="none" strike="noStrike">
                <a:solidFill>
                  <a:schemeClr val="lt1"/>
                </a:solidFill>
                <a:effectLst/>
                <a:uFillTx/>
                <a:latin typeface="Source Sans Pro"/>
              </a:rPr>
              <a:t>2 %</a:t>
            </a:r>
            <a:endParaRPr lang="fr-FR" sz="1800" b="0" u="none" strike="noStrike">
              <a:solidFill>
                <a:srgbClr val="FFFFFF"/>
              </a:solidFill>
              <a:effectLst/>
              <a:uFillTx/>
              <a:latin typeface="Arial"/>
            </a:endParaRPr>
          </a:p>
          <a:p>
            <a:pPr algn="ctr" defTabSz="457200">
              <a:lnSpc>
                <a:spcPct val="100000"/>
              </a:lnSpc>
            </a:pPr>
            <a:r>
              <a:rPr lang="fr-FR" sz="1800" b="0" u="none" strike="noStrike">
                <a:solidFill>
                  <a:schemeClr val="lt1"/>
                </a:solidFill>
                <a:effectLst/>
                <a:uFillTx/>
                <a:latin typeface="Source Sans Pro"/>
              </a:rPr>
              <a:t>Avec ß : coefficient définissant la sensibilité des bénéfices futur à la croissance du PIB par habitant</a:t>
            </a:r>
            <a:endParaRPr lang="fr-FR" sz="1800" b="0" u="none" strike="noStrike">
              <a:solidFill>
                <a:srgbClr val="FFFFFF"/>
              </a:solidFill>
              <a:effectLst/>
              <a:uFillTx/>
              <a:latin typeface="Arial"/>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FF83638D-5806-4946-A8E2-8D792FB0B5FB}" type="slidenum">
              <a:t>66</a:t>
            </a:fld>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237240" y="0"/>
            <a:ext cx="11776680" cy="998640"/>
          </a:xfrm>
          <a:prstGeom prst="rect">
            <a:avLst/>
          </a:prstGeom>
          <a:noFill/>
          <a:ln w="0">
            <a:noFill/>
          </a:ln>
        </p:spPr>
        <p:txBody>
          <a:bodyPr lIns="91440" tIns="45720" rIns="91440" bIns="45720" anchor="ctr">
            <a:normAutofit lnSpcReduction="9999"/>
          </a:bodyPr>
          <a:p>
            <a:pPr indent="0" algn="l" defTabSz="914400">
              <a:lnSpc>
                <a:spcPct val="90000"/>
              </a:lnSpc>
              <a:buNone/>
            </a:pPr>
            <a:r>
              <a:rPr lang="fr-FR" sz="3600" b="1" u="none" strike="noStrike">
                <a:solidFill>
                  <a:schemeClr val="dk1"/>
                </a:solidFill>
                <a:effectLst/>
                <a:uFillTx/>
                <a:latin typeface="Source Sans Pro"/>
              </a:rPr>
              <a:t>           </a:t>
            </a:r>
            <a:r>
              <a:rPr lang="fr-FR" sz="3600" b="1" u="none" strike="noStrike">
                <a:solidFill>
                  <a:schemeClr val="lt1"/>
                </a:solidFill>
                <a:effectLst/>
                <a:uFillTx/>
                <a:latin typeface="Bahnschrift"/>
              </a:rPr>
              <a:t>« Un tiens vaut-il mieux que deux tu l’auras …?...»</a:t>
            </a:r>
            <a:endParaRPr lang="en-US" sz="3600" b="0" u="none" strike="noStrike">
              <a:solidFill>
                <a:schemeClr val="dk1"/>
              </a:solidFill>
              <a:effectLst/>
              <a:uFillTx/>
              <a:latin typeface="Calibri Light"/>
            </a:endParaRPr>
          </a:p>
        </p:txBody>
      </p:sp>
      <p:pic>
        <p:nvPicPr>
          <p:cNvPr id="254" name="Picture 4" descr="Variation de la valeur actuelle en fonction du taux d'actualisation |  Download Scientific Diagram"/>
          <p:cNvPicPr/>
          <p:nvPr/>
        </p:nvPicPr>
        <p:blipFill>
          <a:blip r:embed="rId1"/>
          <a:stretch/>
        </p:blipFill>
        <p:spPr>
          <a:xfrm>
            <a:off x="1986480" y="865800"/>
            <a:ext cx="8218440" cy="52783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8FC1B5CB-0553-46FD-995B-DEFC979C8607}" type="slidenum">
              <a:t>67</a:t>
            </a:fld>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838080" y="67680"/>
            <a:ext cx="10515240" cy="86328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Taux d’actualisation</a:t>
            </a:r>
            <a:endParaRPr lang="en-US" sz="4400" b="0" u="none" strike="noStrike">
              <a:solidFill>
                <a:schemeClr val="dk1"/>
              </a:solidFill>
              <a:effectLst/>
              <a:uFillTx/>
              <a:latin typeface="Calibri Light"/>
            </a:endParaRPr>
          </a:p>
        </p:txBody>
      </p:sp>
      <p:pic>
        <p:nvPicPr>
          <p:cNvPr id="256" name="Picture 2"/>
          <p:cNvPicPr/>
          <p:nvPr/>
        </p:nvPicPr>
        <p:blipFill>
          <a:blip r:embed="rId1"/>
          <a:stretch/>
        </p:blipFill>
        <p:spPr>
          <a:xfrm>
            <a:off x="2184480" y="870840"/>
            <a:ext cx="7822800" cy="5484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D1980A30-FCE6-49F0-9861-3C50A5DB4F06}" type="slidenum">
              <a:t>68</a:t>
            </a:fld>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7" name="Espace réservé du contenu 4"/>
          <p:cNvPicPr/>
          <p:nvPr/>
        </p:nvPicPr>
        <p:blipFill>
          <a:blip r:embed="rId1"/>
          <a:stretch/>
        </p:blipFill>
        <p:spPr>
          <a:xfrm>
            <a:off x="5817960" y="1353960"/>
            <a:ext cx="6373800" cy="3801600"/>
          </a:xfrm>
          <a:prstGeom prst="rect">
            <a:avLst/>
          </a:prstGeom>
          <a:noFill/>
          <a:ln w="0">
            <a:noFill/>
          </a:ln>
        </p:spPr>
      </p:pic>
      <p:pic>
        <p:nvPicPr>
          <p:cNvPr id="258" name="Picture 2" descr="Actualisation et capitalisation – Richesse-et-finance.com"/>
          <p:cNvPicPr/>
          <p:nvPr/>
        </p:nvPicPr>
        <p:blipFill>
          <a:blip r:embed="rId2"/>
          <a:stretch/>
        </p:blipFill>
        <p:spPr>
          <a:xfrm>
            <a:off x="0" y="1353960"/>
            <a:ext cx="5871960" cy="37339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D18CFBA0-2486-442E-A846-2B47244A282E}" type="slidenum">
              <a:t>69</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p:nvPr>
        </p:nvSpPr>
        <p:spPr>
          <a:xfrm>
            <a:off x="1239480" y="1841040"/>
            <a:ext cx="9941040" cy="857880"/>
          </a:xfrm>
          <a:prstGeom prst="rect">
            <a:avLst/>
          </a:prstGeom>
          <a:noFill/>
          <a:ln w="0">
            <a:noFill/>
          </a:ln>
        </p:spPr>
        <p:txBody>
          <a:bodyPr lIns="91440" tIns="45720" rIns="91440" bIns="45720" anchor="t">
            <a:normAutofit fontScale="92500" lnSpcReduction="9999"/>
          </a:bodyPr>
          <a:p>
            <a:pPr indent="0" algn="l" defTabSz="914400">
              <a:lnSpc>
                <a:spcPct val="90000"/>
              </a:lnSpc>
              <a:spcBef>
                <a:spcPts val="1001"/>
              </a:spcBef>
              <a:buNone/>
              <a:tabLst>
                <a:tab pos="0" algn="l"/>
              </a:tabLst>
            </a:pPr>
            <a:r>
              <a:rPr lang="fr-FR" sz="5400" b="1" u="none" strike="noStrike">
                <a:solidFill>
                  <a:schemeClr val="lt1"/>
                </a:solidFill>
                <a:effectLst/>
                <a:uFillTx/>
                <a:latin typeface="Bahnschrift"/>
                <a:ea typeface="Calibri"/>
              </a:rPr>
              <a:t>La financiarisation de l’immobilier</a:t>
            </a:r>
            <a:endParaRPr lang="en-US" sz="5400" b="0" u="none" strike="noStrike">
              <a:solidFill>
                <a:schemeClr val="dk1"/>
              </a:solidFill>
              <a:effectLst/>
              <a:uFillTx/>
              <a:latin typeface="Calibri"/>
            </a:endParaRPr>
          </a:p>
        </p:txBody>
      </p:sp>
      <p:pic>
        <p:nvPicPr>
          <p:cNvPr id="121" name="Picture 4" descr="Les aspects juridiques des monnaies digitales émises par les banques  centrales | La finance décryptée par le droit | Hubert de Vauplane | Les  blogs d'Alternatives Économiques"/>
          <p:cNvPicPr/>
          <p:nvPr/>
        </p:nvPicPr>
        <p:blipFill>
          <a:blip r:embed="rId1"/>
          <a:stretch/>
        </p:blipFill>
        <p:spPr>
          <a:xfrm>
            <a:off x="4942800" y="3748680"/>
            <a:ext cx="2305800" cy="12837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3DEA177-D737-4304-ABFD-2B084B4D1B85}" type="slidenum">
              <a:t>7</a:t>
            </a:fld>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838080" y="0"/>
            <a:ext cx="10515240" cy="68076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Que vaut un investissement ?</a:t>
            </a:r>
            <a:endParaRPr lang="en-US" sz="4000" b="0" u="none" strike="noStrike">
              <a:solidFill>
                <a:schemeClr val="dk1"/>
              </a:solidFill>
              <a:effectLst/>
              <a:uFillTx/>
              <a:latin typeface="Calibri Light"/>
            </a:endParaRPr>
          </a:p>
        </p:txBody>
      </p:sp>
      <p:pic>
        <p:nvPicPr>
          <p:cNvPr id="260" name="Espace réservé du contenu 4"/>
          <p:cNvPicPr/>
          <p:nvPr/>
        </p:nvPicPr>
        <p:blipFill>
          <a:blip r:embed="rId1"/>
          <a:stretch/>
        </p:blipFill>
        <p:spPr>
          <a:xfrm>
            <a:off x="1749600" y="861840"/>
            <a:ext cx="8692560" cy="5133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C2F0AC66-6CBA-452F-876D-86E717607863}" type="slidenum">
              <a:t>70</a:t>
            </a:fld>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838080" y="0"/>
            <a:ext cx="10515240" cy="898920"/>
          </a:xfrm>
          <a:prstGeom prst="rect">
            <a:avLst/>
          </a:prstGeom>
          <a:noFill/>
          <a:ln w="0">
            <a:noFill/>
          </a:ln>
        </p:spPr>
        <p:txBody>
          <a:bodyPr lIns="91440" tIns="45720" rIns="91440" bIns="45720" anchor="ctr">
            <a:noAutofit/>
          </a:bodyPr>
          <a:p>
            <a:pPr indent="0" algn="ctr" defTabSz="914400">
              <a:lnSpc>
                <a:spcPct val="90000"/>
              </a:lnSpc>
              <a:buNone/>
            </a:pPr>
            <a:r>
              <a:rPr lang="fr-FR" sz="4000" b="1" u="none" strike="noStrike">
                <a:solidFill>
                  <a:schemeClr val="lt1"/>
                </a:solidFill>
                <a:effectLst/>
                <a:uFillTx/>
                <a:latin typeface="Bahnschrift"/>
              </a:rPr>
              <a:t>Conclusion</a:t>
            </a:r>
            <a:r>
              <a:rPr lang="fr-FR" sz="4400" b="0" u="none" strike="noStrike">
                <a:solidFill>
                  <a:schemeClr val="dk1"/>
                </a:solidFill>
                <a:effectLst/>
                <a:uFillTx/>
                <a:latin typeface="Calibri Light"/>
              </a:rPr>
              <a:t> </a:t>
            </a:r>
            <a:endParaRPr lang="en-US" sz="4400" b="0" u="none" strike="noStrike">
              <a:solidFill>
                <a:schemeClr val="dk1"/>
              </a:solidFill>
              <a:effectLst/>
              <a:uFillTx/>
              <a:latin typeface="Calibri Light"/>
            </a:endParaRPr>
          </a:p>
        </p:txBody>
      </p:sp>
      <p:pic>
        <p:nvPicPr>
          <p:cNvPr id="262" name="Espace réservé du contenu 4"/>
          <p:cNvPicPr/>
          <p:nvPr/>
        </p:nvPicPr>
        <p:blipFill>
          <a:blip r:embed="rId1"/>
          <a:stretch/>
        </p:blipFill>
        <p:spPr>
          <a:xfrm>
            <a:off x="1689120" y="831240"/>
            <a:ext cx="8813160" cy="51955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ABBF465C-812C-4742-85F9-EE898CB334C5}" type="slidenum">
              <a:t>71</a:t>
            </a:fld>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3" name="Espace réservé du contenu 4"/>
          <p:cNvPicPr/>
          <p:nvPr/>
        </p:nvPicPr>
        <p:blipFill>
          <a:blip r:embed="rId1"/>
          <a:stretch/>
        </p:blipFill>
        <p:spPr>
          <a:xfrm>
            <a:off x="1049760" y="286560"/>
            <a:ext cx="10091880" cy="58752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1EAA06DD-9C02-4956-861A-1757FAA34217}" type="slidenum">
              <a:t>72</a:t>
            </a:fld>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title"/>
          </p:nvPr>
        </p:nvSpPr>
        <p:spPr>
          <a:xfrm>
            <a:off x="990720" y="0"/>
            <a:ext cx="10515240" cy="1001160"/>
          </a:xfrm>
          <a:prstGeom prst="rect">
            <a:avLst/>
          </a:prstGeom>
          <a:noFill/>
          <a:ln w="0">
            <a:noFill/>
          </a:ln>
        </p:spPr>
        <p:txBody>
          <a:bodyPr lIns="91440" tIns="45720" rIns="91440" bIns="45720" anchor="ctr">
            <a:normAutofit/>
          </a:bodyPr>
          <a:p>
            <a:pPr indent="0" algn="l" defTabSz="914400">
              <a:lnSpc>
                <a:spcPct val="90000"/>
              </a:lnSpc>
              <a:buNone/>
            </a:pPr>
            <a:r>
              <a:rPr lang="fr-FR" sz="3600" b="1" u="none" strike="noStrike">
                <a:solidFill>
                  <a:schemeClr val="lt1"/>
                </a:solidFill>
                <a:effectLst/>
                <a:uFillTx/>
                <a:latin typeface="Bahnschrift"/>
              </a:rPr>
              <a:t>3) Voyage dans la financiarisation de l’immobilier</a:t>
            </a:r>
            <a:endParaRPr lang="en-US" sz="3600" b="0" u="none" strike="noStrike">
              <a:solidFill>
                <a:schemeClr val="dk1"/>
              </a:solidFill>
              <a:effectLst/>
              <a:uFillTx/>
              <a:latin typeface="Calibri Light"/>
            </a:endParaRPr>
          </a:p>
        </p:txBody>
      </p:sp>
      <p:sp>
        <p:nvSpPr>
          <p:cNvPr id="265" name="PlaceHolder 2"/>
          <p:cNvSpPr>
            <a:spLocks noGrp="1"/>
          </p:cNvSpPr>
          <p:nvPr>
            <p:ph/>
          </p:nvPr>
        </p:nvSpPr>
        <p:spPr>
          <a:xfrm>
            <a:off x="1578600" y="1001520"/>
            <a:ext cx="9775080" cy="5175000"/>
          </a:xfrm>
          <a:prstGeom prst="rect">
            <a:avLst/>
          </a:prstGeom>
          <a:noFill/>
          <a:ln w="0">
            <a:noFill/>
          </a:ln>
        </p:spPr>
        <p:txBody>
          <a:bodyPr lIns="91440" tIns="45720" rIns="91440" bIns="45720" anchor="t">
            <a:normAutofit lnSpcReduction="9999"/>
          </a:bodyPr>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3.a Trois concepts :</a:t>
            </a:r>
            <a:br>
              <a:rPr sz="2800"/>
            </a:br>
            <a:r>
              <a:rPr lang="fr-FR" sz="2800" b="0" u="none" strike="noStrike">
                <a:solidFill>
                  <a:schemeClr val="lt1"/>
                </a:solidFill>
                <a:effectLst/>
                <a:uFillTx/>
                <a:latin typeface="Bahnschrift"/>
              </a:rPr>
              <a:t>     l’actualisation, </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la rentabilité, </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le risque</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0" u="none" strike="noStrike">
                <a:solidFill>
                  <a:schemeClr val="lt1"/>
                </a:solidFill>
                <a:effectLst/>
                <a:uFillTx/>
                <a:latin typeface="Bahnschrift"/>
              </a:rPr>
              <a:t>3.b  Trois grandes idées de la finance :</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0" u="none" strike="noStrike">
                <a:solidFill>
                  <a:schemeClr val="lt1"/>
                </a:solidFill>
                <a:effectLst/>
                <a:uFillTx/>
                <a:latin typeface="Bahnschrift"/>
              </a:rPr>
              <a:t>     l’efficience des marchés</a:t>
            </a:r>
            <a:br>
              <a:rPr sz="2800"/>
            </a:br>
            <a:r>
              <a:rPr lang="fr-FR" sz="2800" b="0" u="none" strike="noStrike">
                <a:solidFill>
                  <a:schemeClr val="lt1"/>
                </a:solidFill>
                <a:effectLst/>
                <a:uFillTx/>
                <a:latin typeface="Bahnschrift"/>
              </a:rPr>
              <a:t>     la valeur des choses</a:t>
            </a:r>
            <a:br>
              <a:rPr sz="2800"/>
            </a:br>
            <a:r>
              <a:rPr lang="fr-FR" sz="2800" b="0" u="none" strike="noStrike">
                <a:solidFill>
                  <a:schemeClr val="lt1"/>
                </a:solidFill>
                <a:effectLst/>
                <a:uFillTx/>
                <a:latin typeface="Bahnschrift"/>
              </a:rPr>
              <a:t>     le portefeuille optimal</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br>
              <a:rPr sz="2800"/>
            </a:br>
            <a:r>
              <a:rPr lang="fr-FR" sz="2800" b="0" u="none" strike="noStrike">
                <a:solidFill>
                  <a:schemeClr val="lt1"/>
                </a:solidFill>
                <a:effectLst/>
                <a:uFillTx/>
                <a:latin typeface="Bahnschrift"/>
              </a:rPr>
              <a:t>3.c Deux objectifs:</a:t>
            </a:r>
            <a:br>
              <a:rPr sz="2800"/>
            </a:br>
            <a:r>
              <a:rPr lang="fr-FR" sz="2800" b="0" u="none" strike="noStrike">
                <a:solidFill>
                  <a:schemeClr val="lt1"/>
                </a:solidFill>
                <a:effectLst/>
                <a:uFillTx/>
                <a:latin typeface="Bahnschrift"/>
              </a:rPr>
              <a:t>    le cash-flow</a:t>
            </a:r>
            <a:br>
              <a:rPr sz="2800"/>
            </a:br>
            <a:r>
              <a:rPr lang="fr-FR" sz="2800" b="0" u="none" strike="noStrike">
                <a:solidFill>
                  <a:schemeClr val="lt1"/>
                </a:solidFill>
                <a:effectLst/>
                <a:uFillTx/>
                <a:latin typeface="Bahnschrift"/>
              </a:rPr>
              <a:t>    la rentabilité des fonds propres</a:t>
            </a:r>
            <a:endParaRPr lang="en-US" sz="28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E180F131-C903-4533-A906-2769A3011C5C}" type="slidenum">
              <a:t>73</a:t>
            </a:fld>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838080" y="21600"/>
            <a:ext cx="10515240" cy="105804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L’actualisation</a:t>
            </a:r>
            <a:endParaRPr lang="en-US" sz="4000" b="0" u="none" strike="noStrike">
              <a:solidFill>
                <a:schemeClr val="dk1"/>
              </a:solidFill>
              <a:effectLst/>
              <a:uFillTx/>
              <a:latin typeface="Calibri Light"/>
            </a:endParaRPr>
          </a:p>
        </p:txBody>
      </p:sp>
      <p:pic>
        <p:nvPicPr>
          <p:cNvPr id="267" name="Picture 2" descr="Graphique D'analyse Financière Illustration Stock - Illustration du ..."/>
          <p:cNvPicPr/>
          <p:nvPr/>
        </p:nvPicPr>
        <p:blipFill>
          <a:blip r:embed="rId1"/>
          <a:stretch/>
        </p:blipFill>
        <p:spPr>
          <a:xfrm>
            <a:off x="2122560" y="1523880"/>
            <a:ext cx="7946280" cy="3972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19209C9-D1A9-43D9-99C1-37AB8870C361}" type="slidenum">
              <a:t>74</a:t>
            </a:fld>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Espace réservé du contenu 4"/>
          <p:cNvPicPr/>
          <p:nvPr/>
        </p:nvPicPr>
        <p:blipFill>
          <a:blip r:embed="rId1"/>
          <a:stretch/>
        </p:blipFill>
        <p:spPr>
          <a:xfrm>
            <a:off x="3435120" y="747360"/>
            <a:ext cx="8122680" cy="4799520"/>
          </a:xfrm>
          <a:prstGeom prst="rect">
            <a:avLst/>
          </a:prstGeom>
          <a:noFill/>
          <a:ln w="0">
            <a:noFill/>
          </a:ln>
        </p:spPr>
      </p:pic>
      <p:pic>
        <p:nvPicPr>
          <p:cNvPr id="269" name="Picture 2" descr="Taux d'intérêt légal : calcul, historique, majoration"/>
          <p:cNvPicPr/>
          <p:nvPr/>
        </p:nvPicPr>
        <p:blipFill>
          <a:blip r:embed="rId2"/>
          <a:stretch/>
        </p:blipFill>
        <p:spPr>
          <a:xfrm>
            <a:off x="633960" y="2736720"/>
            <a:ext cx="2076840" cy="138456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CBEA32A3-C1CB-4F52-9394-55F6F7C09D2E}" type="slidenum">
              <a:t>75</a:t>
            </a:fld>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p>
            <a:pPr indent="0" algn="ctr" defTabSz="914400">
              <a:lnSpc>
                <a:spcPct val="90000"/>
              </a:lnSpc>
              <a:buNone/>
            </a:pPr>
            <a:r>
              <a:rPr lang="fr-FR" sz="4800" b="1" u="none" strike="noStrike">
                <a:solidFill>
                  <a:schemeClr val="lt1"/>
                </a:solidFill>
                <a:effectLst/>
                <a:uFillTx/>
                <a:latin typeface="Bahnschrift"/>
              </a:rPr>
              <a:t>La rentabilité </a:t>
            </a:r>
            <a:endParaRPr lang="en-US" sz="4800" b="0" u="none" strike="noStrike">
              <a:solidFill>
                <a:schemeClr val="dk1"/>
              </a:solidFill>
              <a:effectLst/>
              <a:uFillTx/>
              <a:latin typeface="Calibri Light"/>
            </a:endParaRPr>
          </a:p>
        </p:txBody>
      </p:sp>
      <p:pic>
        <p:nvPicPr>
          <p:cNvPr id="271" name="Picture 2" descr="Méthode d’analyse de la rentabilité financière d'un produit ..."/>
          <p:cNvPicPr/>
          <p:nvPr/>
        </p:nvPicPr>
        <p:blipFill>
          <a:blip r:embed="rId1"/>
          <a:stretch/>
        </p:blipFill>
        <p:spPr>
          <a:xfrm>
            <a:off x="3152880" y="1879920"/>
            <a:ext cx="5457600" cy="41335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263084DF-16D3-4E81-B15C-44EC56D2226B}" type="slidenum">
              <a:t>76</a:t>
            </a:fld>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2" name="Espace réservé du contenu 4"/>
          <p:cNvPicPr/>
          <p:nvPr/>
        </p:nvPicPr>
        <p:blipFill>
          <a:blip r:embed="rId1"/>
          <a:stretch/>
        </p:blipFill>
        <p:spPr>
          <a:xfrm>
            <a:off x="1177200" y="332280"/>
            <a:ext cx="9837360" cy="57330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45AD727A-98AE-4F48-B12C-55D42DBE5BF2}" type="slidenum">
              <a:t>77</a:t>
            </a:fld>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title"/>
          </p:nvPr>
        </p:nvSpPr>
        <p:spPr>
          <a:xfrm>
            <a:off x="838080" y="136440"/>
            <a:ext cx="10515240" cy="97560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Juge de paix </a:t>
            </a:r>
            <a:endParaRPr lang="en-US" sz="4400" b="0" u="none" strike="noStrike">
              <a:solidFill>
                <a:schemeClr val="dk1"/>
              </a:solidFill>
              <a:effectLst/>
              <a:uFillTx/>
              <a:latin typeface="Calibri Light"/>
            </a:endParaRPr>
          </a:p>
        </p:txBody>
      </p:sp>
      <p:pic>
        <p:nvPicPr>
          <p:cNvPr id="274" name="Espace réservé du contenu 4"/>
          <p:cNvPicPr/>
          <p:nvPr/>
        </p:nvPicPr>
        <p:blipFill>
          <a:blip r:embed="rId1"/>
          <a:stretch/>
        </p:blipFill>
        <p:spPr>
          <a:xfrm>
            <a:off x="1803960" y="1112400"/>
            <a:ext cx="8583840" cy="50641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2F8811FA-E361-411D-B26D-230A151FC2BB}" type="slidenum">
              <a:t>78</a:t>
            </a:fld>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title"/>
          </p:nvPr>
        </p:nvSpPr>
        <p:spPr>
          <a:xfrm>
            <a:off x="0" y="2499840"/>
            <a:ext cx="3025800" cy="252540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Taux de Rentabilité Interne </a:t>
            </a:r>
            <a:br>
              <a:rPr sz="4400"/>
            </a:br>
            <a:endParaRPr lang="en-US" sz="4000" b="0" u="none" strike="noStrike">
              <a:solidFill>
                <a:schemeClr val="dk1"/>
              </a:solidFill>
              <a:effectLst/>
              <a:uFillTx/>
              <a:latin typeface="Calibri Light"/>
            </a:endParaRPr>
          </a:p>
        </p:txBody>
      </p:sp>
      <p:pic>
        <p:nvPicPr>
          <p:cNvPr id="276" name="Picture 2" descr="Taux de rentabilité interne – ZAKWELI"/>
          <p:cNvPicPr/>
          <p:nvPr/>
        </p:nvPicPr>
        <p:blipFill>
          <a:blip r:embed="rId1"/>
          <a:stretch/>
        </p:blipFill>
        <p:spPr>
          <a:xfrm>
            <a:off x="3323520" y="792000"/>
            <a:ext cx="8204040" cy="52740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EF4CCBF-A29E-4635-806F-E1EE0E1C287E}" type="slidenum">
              <a:t>79</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253440" y="1288080"/>
            <a:ext cx="3546000" cy="4281120"/>
          </a:xfrm>
          <a:prstGeom prst="rect">
            <a:avLst/>
          </a:prstGeom>
          <a:noFill/>
          <a:ln w="0">
            <a:noFill/>
          </a:ln>
        </p:spPr>
        <p:txBody>
          <a:bodyPr lIns="91440" tIns="45720" rIns="91440" bIns="45720" anchor="ctr">
            <a:normAutofit/>
          </a:bodyPr>
          <a:p>
            <a:pPr indent="0" algn="r" defTabSz="914400">
              <a:lnSpc>
                <a:spcPct val="90000"/>
              </a:lnSpc>
              <a:buNone/>
            </a:pPr>
            <a:r>
              <a:rPr lang="fr-FR" sz="2000" b="1" i="1" u="none" strike="noStrike">
                <a:solidFill>
                  <a:schemeClr val="lt1"/>
                </a:solidFill>
                <a:effectLst/>
                <a:uFillTx/>
                <a:latin typeface="Bahnschrift"/>
                <a:ea typeface="Calibri"/>
              </a:rPr>
              <a:t>« Le PIB mesure à peu près tout, </a:t>
            </a:r>
            <a:br>
              <a:rPr sz="2000"/>
            </a:br>
            <a:r>
              <a:rPr lang="fr-FR" sz="2000" b="1" i="1" u="none" strike="noStrike">
                <a:solidFill>
                  <a:schemeClr val="lt1"/>
                </a:solidFill>
                <a:effectLst/>
                <a:uFillTx/>
                <a:latin typeface="Bahnschrift"/>
                <a:ea typeface="Calibri"/>
              </a:rPr>
              <a:t>sauf ce qui fait que la vie vaut d’être vécue…. »</a:t>
            </a:r>
            <a:br>
              <a:rPr sz="2400"/>
            </a:br>
            <a:br>
              <a:rPr sz="2400"/>
            </a:br>
            <a:br>
              <a:rPr sz="2800"/>
            </a:br>
            <a:r>
              <a:rPr lang="fr-FR" sz="1600" b="1" u="none" strike="noStrike">
                <a:solidFill>
                  <a:schemeClr val="lt1"/>
                </a:solidFill>
                <a:effectLst/>
                <a:uFillTx/>
                <a:latin typeface="Bahnschrift"/>
                <a:ea typeface="Calibri"/>
              </a:rPr>
              <a:t>Robert Francis Kennedy </a:t>
            </a:r>
            <a:br>
              <a:rPr sz="2800"/>
            </a:br>
            <a:r>
              <a:rPr lang="fr-FR" sz="1400" b="1" u="none" strike="noStrike">
                <a:solidFill>
                  <a:schemeClr val="lt1"/>
                </a:solidFill>
                <a:effectLst/>
                <a:uFillTx/>
                <a:latin typeface="Bahnschrift"/>
                <a:ea typeface="Calibri"/>
              </a:rPr>
              <a:t>assassiné le 5 juin 1968 </a:t>
            </a:r>
            <a:endParaRPr lang="en-US" sz="1400" b="0" u="none" strike="noStrike">
              <a:solidFill>
                <a:schemeClr val="dk1"/>
              </a:solidFill>
              <a:effectLst/>
              <a:uFillTx/>
              <a:latin typeface="Calibri Light"/>
            </a:endParaRPr>
          </a:p>
        </p:txBody>
      </p:sp>
      <p:pic>
        <p:nvPicPr>
          <p:cNvPr id="123" name="Picture 8" descr="L'assassinat de Robert F. Kennedy"/>
          <p:cNvPicPr/>
          <p:nvPr/>
        </p:nvPicPr>
        <p:blipFill>
          <a:blip r:embed="rId1"/>
          <a:stretch/>
        </p:blipFill>
        <p:spPr>
          <a:xfrm>
            <a:off x="4442400" y="474840"/>
            <a:ext cx="7042320" cy="56545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DCE1987-A9BE-47AA-BC71-8278CAEDF70C}" type="slidenum">
              <a:t>8</a:t>
            </a:fld>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7" name="Espace réservé du contenu 4"/>
          <p:cNvPicPr/>
          <p:nvPr/>
        </p:nvPicPr>
        <p:blipFill>
          <a:blip r:embed="rId1"/>
          <a:stretch/>
        </p:blipFill>
        <p:spPr>
          <a:xfrm>
            <a:off x="1431000" y="378000"/>
            <a:ext cx="9329400" cy="55044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A86C68FD-2B86-45AC-ABFE-B775FCD88C12}" type="slidenum">
              <a:t>80</a:t>
            </a:fld>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838080" y="0"/>
            <a:ext cx="10515240" cy="846720"/>
          </a:xfrm>
          <a:prstGeom prst="rect">
            <a:avLst/>
          </a:prstGeom>
          <a:noFill/>
          <a:ln w="0">
            <a:noFill/>
          </a:ln>
        </p:spPr>
        <p:txBody>
          <a:bodyPr lIns="91440" tIns="45720" rIns="91440" bIns="45720" anchor="ctr">
            <a:normAutofit/>
          </a:bodyPr>
          <a:p>
            <a:pPr indent="0" algn="ctr" defTabSz="914400">
              <a:lnSpc>
                <a:spcPct val="90000"/>
              </a:lnSpc>
              <a:buNone/>
            </a:pPr>
            <a:r>
              <a:rPr lang="fr-FR" sz="4800" b="1" u="none" strike="noStrike">
                <a:solidFill>
                  <a:schemeClr val="lt1"/>
                </a:solidFill>
                <a:effectLst/>
                <a:uFillTx/>
                <a:latin typeface="Bahnschrift"/>
              </a:rPr>
              <a:t>TRI</a:t>
            </a:r>
            <a:endParaRPr lang="en-US" sz="4800" b="0" u="none" strike="noStrike">
              <a:solidFill>
                <a:schemeClr val="dk1"/>
              </a:solidFill>
              <a:effectLst/>
              <a:uFillTx/>
              <a:latin typeface="Calibri Light"/>
            </a:endParaRPr>
          </a:p>
        </p:txBody>
      </p:sp>
      <p:pic>
        <p:nvPicPr>
          <p:cNvPr id="279" name="Picture 2" descr="Taux de rentabilité interne — Wikipédia"/>
          <p:cNvPicPr/>
          <p:nvPr/>
        </p:nvPicPr>
        <p:blipFill>
          <a:blip r:embed="rId1"/>
          <a:stretch/>
        </p:blipFill>
        <p:spPr>
          <a:xfrm>
            <a:off x="1788120" y="910080"/>
            <a:ext cx="8615160" cy="4482720"/>
          </a:xfrm>
          <a:prstGeom prst="rect">
            <a:avLst/>
          </a:prstGeom>
          <a:noFill/>
          <a:ln w="0">
            <a:noFill/>
          </a:ln>
        </p:spPr>
      </p:pic>
      <p:sp>
        <p:nvSpPr>
          <p:cNvPr id="280" name="ZoneTexte 6"/>
          <p:cNvSpPr/>
          <p:nvPr/>
        </p:nvSpPr>
        <p:spPr>
          <a:xfrm>
            <a:off x="2954880" y="5641560"/>
            <a:ext cx="6095520" cy="36468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pPr>
            <a:r>
              <a:rPr lang="fr-FR" sz="1800" b="1" u="none" strike="noStrike">
                <a:solidFill>
                  <a:srgbClr val="303030"/>
                </a:solidFill>
                <a:effectLst/>
                <a:uFillTx/>
                <a:latin typeface="Poppins"/>
              </a:rPr>
              <a:t>TRI = (flux entrants / flux sortants) ^ [(1 / t) - 1]</a:t>
            </a:r>
            <a:endParaRPr lang="fr-FR" sz="1800" b="0" u="none" strike="noStrike">
              <a:solidFill>
                <a:srgbClr val="FFFFFF"/>
              </a:solidFill>
              <a:effectLst/>
              <a:uFillTx/>
              <a:latin typeface="Arial"/>
            </a:endParaRPr>
          </a:p>
        </p:txBody>
      </p:sp>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69AB2C76-AC49-4888-88F3-569960C17386}" type="slidenum">
              <a:t>81</a:t>
            </a:fld>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871560" y="190800"/>
            <a:ext cx="10742760" cy="655560"/>
          </a:xfrm>
          <a:prstGeom prst="rect">
            <a:avLst/>
          </a:prstGeom>
          <a:noFill/>
          <a:ln w="0">
            <a:noFill/>
          </a:ln>
        </p:spPr>
        <p:txBody>
          <a:bodyPr lIns="91440" tIns="45720" rIns="91440" bIns="45720" anchor="ctr">
            <a:normAutofit/>
          </a:bodyPr>
          <a:p>
            <a:pPr indent="0" algn="ctr" defTabSz="914400">
              <a:lnSpc>
                <a:spcPct val="90000"/>
              </a:lnSpc>
              <a:buNone/>
            </a:pPr>
            <a:r>
              <a:rPr lang="fr-FR" sz="2800" b="1" u="none" strike="noStrike">
                <a:solidFill>
                  <a:schemeClr val="lt1"/>
                </a:solidFill>
                <a:effectLst/>
                <a:uFillTx/>
                <a:latin typeface="Bahnschrift"/>
              </a:rPr>
              <a:t>Souvenons-nous que la prévision est un art difficile : 1899</a:t>
            </a:r>
            <a:endParaRPr lang="en-US" sz="2800" b="0" u="none" strike="noStrike">
              <a:solidFill>
                <a:schemeClr val="dk1"/>
              </a:solidFill>
              <a:effectLst/>
              <a:uFillTx/>
              <a:latin typeface="Calibri Light"/>
            </a:endParaRPr>
          </a:p>
        </p:txBody>
      </p:sp>
      <p:pic>
        <p:nvPicPr>
          <p:cNvPr id="282" name="Picture 2"/>
          <p:cNvPicPr/>
          <p:nvPr/>
        </p:nvPicPr>
        <p:blipFill>
          <a:blip r:embed="rId1"/>
          <a:stretch/>
        </p:blipFill>
        <p:spPr>
          <a:xfrm>
            <a:off x="2224440" y="1161360"/>
            <a:ext cx="7742880" cy="4825800"/>
          </a:xfrm>
          <a:prstGeom prst="rect">
            <a:avLst/>
          </a:prstGeom>
          <a:noFill/>
          <a:ln w="0">
            <a:noFill/>
          </a:ln>
        </p:spPr>
      </p:pic>
      <p:sp>
        <p:nvSpPr>
          <p:cNvPr id="3" name="PlaceHolder 2"/>
          <p:cNvSpPr>
            <a:spLocks noGrp="1"/>
          </p:cNvSpPr>
          <p:nvPr>
            <p:ph type="ftr" idx="11"/>
          </p:nvPr>
        </p:nvSpPr>
        <p:spPr/>
        <p:txBody>
          <a:bodyPr/>
          <a:p>
            <a:r>
              <a:t>05/01/18</a:t>
            </a: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Espace réservé du contenu 4"/>
          <p:cNvPicPr/>
          <p:nvPr/>
        </p:nvPicPr>
        <p:blipFill>
          <a:blip r:embed="rId1"/>
          <a:stretch/>
        </p:blipFill>
        <p:spPr>
          <a:xfrm>
            <a:off x="971280" y="365040"/>
            <a:ext cx="10248840" cy="58633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B8AB076B-5C91-4224-82E2-675425ACDF39}" type="slidenum">
              <a:t>83</a:t>
            </a:fld>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0000"/>
        </a:solidFill>
      </p:bgPr>
    </p:bg>
    <p:spTree>
      <p:nvGrpSpPr>
        <p:cNvPr id="1" name=""/>
        <p:cNvGrpSpPr/>
        <p:nvPr/>
      </p:nvGrpSpPr>
      <p:grpSpPr>
        <a:xfrm>
          <a:off x="0" y="0"/>
          <a:ext cx="0" cy="0"/>
          <a:chOff x="0" y="0"/>
          <a:chExt cx="0" cy="0"/>
        </a:xfrm>
      </p:grpSpPr>
      <p:sp>
        <p:nvSpPr>
          <p:cNvPr id="284" name="PlaceHolder 1"/>
          <p:cNvSpPr>
            <a:spLocks noGrp="1"/>
          </p:cNvSpPr>
          <p:nvPr>
            <p:ph type="title"/>
          </p:nvPr>
        </p:nvSpPr>
        <p:spPr>
          <a:xfrm>
            <a:off x="4038480" y="123120"/>
            <a:ext cx="7314840" cy="132516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Calibri Light"/>
              </a:rPr>
              <a:t>: anatomie du risque </a:t>
            </a:r>
            <a:endParaRPr lang="en-US" sz="4400" b="0" u="none" strike="noStrike">
              <a:solidFill>
                <a:schemeClr val="dk1"/>
              </a:solidFill>
              <a:effectLst/>
              <a:uFillTx/>
              <a:latin typeface="Calibri Light"/>
            </a:endParaRPr>
          </a:p>
        </p:txBody>
      </p:sp>
      <p:sp>
        <p:nvSpPr>
          <p:cNvPr id="285" name="PlaceHolder 2"/>
          <p:cNvSpPr>
            <a:spLocks noGrp="1"/>
          </p:cNvSpPr>
          <p:nvPr>
            <p:ph/>
          </p:nvPr>
        </p:nvSpPr>
        <p:spPr>
          <a:xfrm>
            <a:off x="838080" y="1532880"/>
            <a:ext cx="10515240" cy="1114920"/>
          </a:xfrm>
          <a:prstGeom prst="rect">
            <a:avLst/>
          </a:prstGeom>
          <a:noFill/>
          <a:ln w="0">
            <a:noFill/>
          </a:ln>
        </p:spPr>
        <p:txBody>
          <a:bodyPr lIns="91440" tIns="45720" rIns="91440" bIns="45720" anchor="t">
            <a:noAutofit/>
          </a:bodyPr>
          <a:p>
            <a:pPr marL="228600" indent="-228600" algn="ctr" defTabSz="914400">
              <a:lnSpc>
                <a:spcPct val="90000"/>
              </a:lnSpc>
              <a:spcBef>
                <a:spcPts val="1001"/>
              </a:spcBef>
              <a:buClr>
                <a:srgbClr val="FFFFFF"/>
              </a:buClr>
              <a:buFont typeface="Arial"/>
              <a:buChar char="•"/>
            </a:pPr>
            <a:r>
              <a:rPr lang="fr-FR" sz="2800" b="0" u="none" strike="noStrike">
                <a:solidFill>
                  <a:schemeClr val="lt1"/>
                </a:solidFill>
                <a:effectLst/>
                <a:uFillTx/>
                <a:latin typeface="Bahnschrift"/>
              </a:rPr>
              <a:t>Sixième principe de la finance : </a:t>
            </a:r>
            <a:endParaRPr lang="en-US" sz="2800" b="0" u="none" strike="noStrike">
              <a:solidFill>
                <a:schemeClr val="dk1"/>
              </a:solidFill>
              <a:effectLst/>
              <a:uFillTx/>
              <a:latin typeface="Calibri"/>
            </a:endParaRPr>
          </a:p>
          <a:p>
            <a:pPr indent="0" algn="ctr" defTabSz="914400">
              <a:lnSpc>
                <a:spcPct val="90000"/>
              </a:lnSpc>
              <a:spcBef>
                <a:spcPts val="1001"/>
              </a:spcBef>
              <a:buNone/>
              <a:tabLst>
                <a:tab pos="0" algn="l"/>
              </a:tabLst>
            </a:pPr>
            <a:r>
              <a:rPr lang="fr-FR" sz="2800" b="0" i="1" u="none" strike="noStrike">
                <a:solidFill>
                  <a:schemeClr val="lt1"/>
                </a:solidFill>
                <a:effectLst/>
                <a:uFillTx/>
                <a:latin typeface="Bahnschrift"/>
              </a:rPr>
              <a:t>Le risque est mon métier </a:t>
            </a:r>
            <a:endParaRPr lang="en-US" sz="2800" b="0" u="none" strike="noStrike">
              <a:solidFill>
                <a:schemeClr val="dk1"/>
              </a:solidFill>
              <a:effectLst/>
              <a:uFillTx/>
              <a:latin typeface="Calibri"/>
            </a:endParaRPr>
          </a:p>
        </p:txBody>
      </p:sp>
      <p:pic>
        <p:nvPicPr>
          <p:cNvPr id="286" name="Picture 4" descr="Segnale Di Pericolo Di Rischio Finanziario Immagine Stock - Immagine di ..."/>
          <p:cNvPicPr/>
          <p:nvPr/>
        </p:nvPicPr>
        <p:blipFill>
          <a:blip r:embed="rId1"/>
          <a:stretch/>
        </p:blipFill>
        <p:spPr>
          <a:xfrm>
            <a:off x="4171680" y="2572200"/>
            <a:ext cx="3848400" cy="2886120"/>
          </a:xfrm>
          <a:prstGeom prst="rect">
            <a:avLst/>
          </a:prstGeom>
          <a:noFill/>
          <a:ln w="0">
            <a:noFill/>
          </a:ln>
        </p:spPr>
      </p:pic>
      <p:sp>
        <p:nvSpPr>
          <p:cNvPr id="287" name="ZoneTexte 6"/>
          <p:cNvSpPr/>
          <p:nvPr/>
        </p:nvSpPr>
        <p:spPr>
          <a:xfrm>
            <a:off x="4883400" y="5645880"/>
            <a:ext cx="1992600" cy="364680"/>
          </a:xfrm>
          <a:prstGeom prst="rect">
            <a:avLst/>
          </a:prstGeom>
          <a:noFill/>
          <a:ln w="0">
            <a:noFill/>
          </a:ln>
        </p:spPr>
        <p:style>
          <a:lnRef idx="0"/>
          <a:fillRef idx="0"/>
          <a:effectRef idx="0"/>
          <a:fontRef idx="minor"/>
        </p:style>
        <p:txBody>
          <a:bodyPr lIns="90000" tIns="45000" rIns="90000" bIns="45000" anchor="t">
            <a:spAutoFit/>
          </a:bodyPr>
          <a:p>
            <a:pPr defTabSz="457200">
              <a:lnSpc>
                <a:spcPct val="100000"/>
              </a:lnSpc>
            </a:pPr>
            <a:r>
              <a:rPr lang="fr-FR" sz="1800" b="1" u="none" strike="noStrike">
                <a:solidFill>
                  <a:schemeClr val="dk1"/>
                </a:solidFill>
                <a:effectLst/>
                <a:uFillTx/>
                <a:latin typeface="Calibri"/>
              </a:rPr>
              <a:t>( coefficient Bêta )</a:t>
            </a:r>
            <a:endParaRPr lang="fr-FR" sz="1800" b="0" u="none" strike="noStrike">
              <a:solidFill>
                <a:srgbClr val="FFFFFF"/>
              </a:solidFill>
              <a:effectLst/>
              <a:uFillTx/>
              <a:latin typeface="Arial"/>
            </a:endParaRPr>
          </a:p>
        </p:txBody>
      </p:sp>
      <p:pic>
        <p:nvPicPr>
          <p:cNvPr id="288" name="Picture 6" descr="Bêta, Alphabet Grec, Alpha PNG - Bêta, Alphabet Grec, Alpha ..."/>
          <p:cNvPicPr/>
          <p:nvPr/>
        </p:nvPicPr>
        <p:blipFill>
          <a:blip r:embed="rId2"/>
          <a:stretch/>
        </p:blipFill>
        <p:spPr>
          <a:xfrm>
            <a:off x="6740640" y="5694840"/>
            <a:ext cx="271080" cy="271080"/>
          </a:xfrm>
          <a:prstGeom prst="rect">
            <a:avLst/>
          </a:prstGeom>
          <a:noFill/>
          <a:ln w="0">
            <a:noFill/>
          </a:ln>
        </p:spPr>
      </p:pic>
      <p:pic>
        <p:nvPicPr>
          <p:cNvPr id="289" name="Picture 2" descr="WARNING! Fake RealTokens being offered on swap.cat | RealT"/>
          <p:cNvPicPr/>
          <p:nvPr/>
        </p:nvPicPr>
        <p:blipFill>
          <a:blip r:embed="rId3"/>
          <a:stretch/>
        </p:blipFill>
        <p:spPr>
          <a:xfrm>
            <a:off x="2831760" y="317520"/>
            <a:ext cx="2203560" cy="979200"/>
          </a:xfrm>
          <a:prstGeom prst="rect">
            <a:avLst/>
          </a:prstGeom>
          <a:noFill/>
          <a:ln w="0">
            <a:noFill/>
          </a:ln>
        </p:spPr>
      </p:pic>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224D855E-0343-462A-BCEF-3E86CE83E618}" type="slidenum">
              <a:t>84</a:t>
            </a:fld>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Espace réservé du contenu 4"/>
          <p:cNvPicPr/>
          <p:nvPr/>
        </p:nvPicPr>
        <p:blipFill>
          <a:blip r:embed="rId1"/>
          <a:stretch/>
        </p:blipFill>
        <p:spPr>
          <a:xfrm>
            <a:off x="1089000" y="438840"/>
            <a:ext cx="10013400" cy="57178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5D816EF9-9A40-4107-A210-6B9F332020A7}" type="slidenum">
              <a:t>85</a:t>
            </a:fld>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1" name="Espace réservé du contenu 4"/>
          <p:cNvPicPr/>
          <p:nvPr/>
        </p:nvPicPr>
        <p:blipFill>
          <a:blip r:embed="rId1"/>
          <a:stretch/>
        </p:blipFill>
        <p:spPr>
          <a:xfrm>
            <a:off x="681840" y="378000"/>
            <a:ext cx="10092600" cy="57949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1659EEB5-7F16-4097-908F-002A2B8343CF}" type="slidenum">
              <a:t>86</a:t>
            </a:fld>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r>
              <a:rPr lang="fr-FR" sz="4400" b="0" u="none" strike="noStrike">
                <a:solidFill>
                  <a:schemeClr val="dk1"/>
                </a:solidFill>
                <a:effectLst/>
                <a:uFillTx/>
                <a:latin typeface="Calibri Light"/>
              </a:rPr>
              <a:t>  </a:t>
            </a:r>
            <a:r>
              <a:rPr lang="fr-FR" sz="4400" b="1" u="none" strike="noStrike">
                <a:solidFill>
                  <a:schemeClr val="lt1"/>
                </a:solidFill>
                <a:effectLst/>
                <a:uFillTx/>
                <a:latin typeface="Bahnschrift"/>
              </a:rPr>
              <a:t>L’OAT  10 ANS</a:t>
            </a:r>
            <a:endParaRPr lang="en-US" sz="4400" b="0" u="none" strike="noStrike">
              <a:solidFill>
                <a:schemeClr val="dk1"/>
              </a:solidFill>
              <a:effectLst/>
              <a:uFillTx/>
              <a:latin typeface="Calibri Light"/>
            </a:endParaRPr>
          </a:p>
        </p:txBody>
      </p:sp>
      <p:pic>
        <p:nvPicPr>
          <p:cNvPr id="293" name="Espace réservé du contenu 4"/>
          <p:cNvPicPr/>
          <p:nvPr/>
        </p:nvPicPr>
        <p:blipFill>
          <a:blip r:embed="rId1"/>
          <a:stretch/>
        </p:blipFill>
        <p:spPr>
          <a:xfrm>
            <a:off x="2325240" y="1825560"/>
            <a:ext cx="7540920" cy="43509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72A67C8E-9B7E-44EC-BE09-6AB6AF2014BB}" type="slidenum">
              <a:t>87</a:t>
            </a:fld>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4" name="Picture 2" descr="HISTORIQUE TAUX DE REFERENCE OAT 10 ans FRANCE et EUROPE dont GRECE,  EMPRUNT A TAUX FIXE"/>
          <p:cNvPicPr/>
          <p:nvPr/>
        </p:nvPicPr>
        <p:blipFill>
          <a:blip r:embed="rId1"/>
          <a:stretch/>
        </p:blipFill>
        <p:spPr>
          <a:xfrm>
            <a:off x="1860840" y="365040"/>
            <a:ext cx="8730360" cy="582012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260CA8A7-C0AF-416F-BA06-6E9AF6818A71}" type="slidenum">
              <a:t>88</a:t>
            </a:fld>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838080" y="0"/>
            <a:ext cx="10515240" cy="1051200"/>
          </a:xfrm>
          <a:prstGeom prst="rect">
            <a:avLst/>
          </a:prstGeom>
          <a:noFill/>
          <a:ln w="0">
            <a:noFill/>
          </a:ln>
        </p:spPr>
        <p:txBody>
          <a:bodyPr lIns="91440" tIns="45720" rIns="91440" bIns="45720" anchor="ctr">
            <a:normAutofit/>
          </a:bodyPr>
          <a:p>
            <a:pPr indent="0" algn="ctr" defTabSz="914400">
              <a:lnSpc>
                <a:spcPct val="90000"/>
              </a:lnSpc>
              <a:buNone/>
            </a:pPr>
            <a:r>
              <a:rPr lang="fr-FR" sz="4400" b="1" u="none" strike="noStrike">
                <a:solidFill>
                  <a:schemeClr val="lt1"/>
                </a:solidFill>
                <a:effectLst/>
                <a:uFillTx/>
                <a:latin typeface="Bahnschrift"/>
              </a:rPr>
              <a:t>OAT 10 ANS = 4%</a:t>
            </a:r>
            <a:endParaRPr lang="en-US" sz="4400" b="0" u="none" strike="noStrike">
              <a:solidFill>
                <a:schemeClr val="dk1"/>
              </a:solidFill>
              <a:effectLst/>
              <a:uFillTx/>
              <a:latin typeface="Calibri Light"/>
            </a:endParaRPr>
          </a:p>
        </p:txBody>
      </p:sp>
      <p:pic>
        <p:nvPicPr>
          <p:cNvPr id="296" name="Espace réservé du contenu 4"/>
          <p:cNvPicPr/>
          <p:nvPr/>
        </p:nvPicPr>
        <p:blipFill>
          <a:blip r:embed="rId1"/>
          <a:stretch/>
        </p:blipFill>
        <p:spPr>
          <a:xfrm>
            <a:off x="1823400" y="1051560"/>
            <a:ext cx="8544960" cy="49716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3AB86E4A-7E5C-4A75-B277-50B9E760F9EB}" type="slidenum">
              <a:t>89</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p>
            <a:pPr indent="0" algn="l" defTabSz="914400">
              <a:lnSpc>
                <a:spcPct val="90000"/>
              </a:lnSpc>
              <a:buNone/>
            </a:pPr>
            <a:endParaRPr lang="en-US" sz="4400" b="0" u="none" strike="noStrike">
              <a:solidFill>
                <a:schemeClr val="dk1"/>
              </a:solidFill>
              <a:effectLst/>
              <a:uFillTx/>
              <a:latin typeface="Calibri Light"/>
            </a:endParaRPr>
          </a:p>
        </p:txBody>
      </p:sp>
      <p:sp>
        <p:nvSpPr>
          <p:cNvPr id="125" name="PlaceHolder 2"/>
          <p:cNvSpPr>
            <a:spLocks noGrp="1"/>
          </p:cNvSpPr>
          <p:nvPr>
            <p:ph/>
          </p:nvPr>
        </p:nvSpPr>
        <p:spPr>
          <a:xfrm>
            <a:off x="838080" y="1825560"/>
            <a:ext cx="10515240" cy="4350960"/>
          </a:xfrm>
          <a:prstGeom prst="rect">
            <a:avLst/>
          </a:prstGeom>
          <a:noFill/>
          <a:ln w="0">
            <a:noFill/>
          </a:ln>
        </p:spPr>
        <p:txBody>
          <a:bodyPr lIns="91440" tIns="45720" rIns="91440" bIns="45720" anchor="t">
            <a:noAutofit/>
          </a:bodyPr>
          <a:p>
            <a:pPr indent="0" algn="l" defTabSz="914400">
              <a:lnSpc>
                <a:spcPct val="90000"/>
              </a:lnSpc>
              <a:spcBef>
                <a:spcPts val="1001"/>
              </a:spcBef>
              <a:buNone/>
            </a:pPr>
            <a:endParaRPr lang="en-US" sz="2800" b="0" u="none" strike="noStrike">
              <a:solidFill>
                <a:schemeClr val="dk1"/>
              </a:solidFill>
              <a:effectLst/>
              <a:uFillTx/>
              <a:latin typeface="Calibri"/>
            </a:endParaRPr>
          </a:p>
        </p:txBody>
      </p:sp>
      <p:sp>
        <p:nvSpPr>
          <p:cNvPr id="126" name="Espace réservé du contenu 2"/>
          <p:cNvSpPr/>
          <p:nvPr/>
        </p:nvSpPr>
        <p:spPr>
          <a:xfrm>
            <a:off x="-484200" y="1314360"/>
            <a:ext cx="12338280" cy="4834440"/>
          </a:xfrm>
          <a:prstGeom prst="rect">
            <a:avLst/>
          </a:prstGeom>
          <a:noFill/>
          <a:ln w="0">
            <a:noFill/>
          </a:ln>
        </p:spPr>
        <p:style>
          <a:lnRef idx="0"/>
          <a:fillRef idx="0"/>
          <a:effectRef idx="0"/>
          <a:fontRef idx="minor"/>
        </p:style>
        <p:txBody>
          <a:bodyPr anchor="t">
            <a:normAutofit/>
          </a:bodyPr>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endParaRPr lang="fr-FR" sz="2800" b="0" u="none" strike="noStrike">
              <a:solidFill>
                <a:srgbClr val="FFFFFF"/>
              </a:solidFill>
              <a:effectLst/>
              <a:uFillTx/>
              <a:latin typeface="Arial"/>
            </a:endParaRPr>
          </a:p>
          <a:p>
            <a:pPr algn="r" defTabSz="914400">
              <a:lnSpc>
                <a:spcPct val="90000"/>
              </a:lnSpc>
              <a:spcBef>
                <a:spcPts val="1001"/>
              </a:spcBef>
              <a:tabLst>
                <a:tab pos="0" algn="l"/>
              </a:tabLst>
            </a:pPr>
            <a:r>
              <a:rPr lang="fr-FR" sz="1900" b="0" u="none" strike="noStrike">
                <a:solidFill>
                  <a:schemeClr val="dk1"/>
                </a:solidFill>
                <a:effectLst/>
                <a:uFillTx/>
                <a:latin typeface="Bahnschrift"/>
              </a:rPr>
              <a:t>Paris la Défense </a:t>
            </a:r>
            <a:endParaRPr lang="fr-FR" sz="1900" b="0" u="none" strike="noStrike">
              <a:solidFill>
                <a:srgbClr val="FFFFFF"/>
              </a:solidFill>
              <a:effectLst/>
              <a:uFillTx/>
              <a:latin typeface="Arial"/>
            </a:endParaRPr>
          </a:p>
          <a:p>
            <a:pPr algn="r" defTabSz="914400">
              <a:lnSpc>
                <a:spcPct val="90000"/>
              </a:lnSpc>
              <a:spcBef>
                <a:spcPts val="1001"/>
              </a:spcBef>
              <a:tabLst>
                <a:tab pos="0" algn="l"/>
              </a:tabLst>
            </a:pPr>
            <a:r>
              <a:rPr lang="fr-FR" sz="1900" b="0" u="none" strike="noStrike">
                <a:solidFill>
                  <a:schemeClr val="dk1"/>
                </a:solidFill>
                <a:effectLst/>
                <a:uFillTx/>
                <a:latin typeface="Bahnschrift"/>
              </a:rPr>
              <a:t>Bernard Roth </a:t>
            </a:r>
            <a:endParaRPr lang="fr-FR" sz="1900" b="0" u="none" strike="noStrike">
              <a:solidFill>
                <a:srgbClr val="FFFFFF"/>
              </a:solidFill>
              <a:effectLst/>
              <a:uFillTx/>
              <a:latin typeface="Arial"/>
            </a:endParaRPr>
          </a:p>
          <a:p>
            <a:pPr algn="r" defTabSz="914400">
              <a:lnSpc>
                <a:spcPct val="90000"/>
              </a:lnSpc>
              <a:spcBef>
                <a:spcPts val="1001"/>
              </a:spcBef>
              <a:tabLst>
                <a:tab pos="0" algn="l"/>
              </a:tabLst>
            </a:pPr>
            <a:r>
              <a:rPr lang="fr-FR" sz="1900" b="0" u="none" strike="noStrike">
                <a:solidFill>
                  <a:schemeClr val="dk1"/>
                </a:solidFill>
                <a:effectLst/>
                <a:uFillTx/>
                <a:latin typeface="Bahnschrift"/>
              </a:rPr>
              <a:t>31 mars 2023</a:t>
            </a:r>
            <a:endParaRPr lang="fr-FR" sz="1900" b="0" u="none" strike="noStrike">
              <a:solidFill>
                <a:srgbClr val="FFFFFF"/>
              </a:solidFill>
              <a:effectLst/>
              <a:uFillTx/>
              <a:latin typeface="Arial"/>
            </a:endParaRPr>
          </a:p>
          <a:p>
            <a:pPr defTabSz="914400">
              <a:lnSpc>
                <a:spcPct val="90000"/>
              </a:lnSpc>
              <a:spcBef>
                <a:spcPts val="1001"/>
              </a:spcBef>
              <a:tabLst>
                <a:tab pos="0" algn="l"/>
              </a:tabLst>
            </a:pPr>
            <a:endParaRPr lang="fr-FR" sz="2800" b="0" u="none" strike="noStrike">
              <a:solidFill>
                <a:srgbClr val="FFFFFF"/>
              </a:solidFill>
              <a:effectLst/>
              <a:uFillTx/>
              <a:latin typeface="Arial"/>
            </a:endParaRPr>
          </a:p>
        </p:txBody>
      </p:sp>
      <p:pic>
        <p:nvPicPr>
          <p:cNvPr id="127" name="Picture 2" descr="©thinkstock"/>
          <p:cNvPicPr/>
          <p:nvPr/>
        </p:nvPicPr>
        <p:blipFill>
          <a:blip r:embed="rId1"/>
          <a:stretch/>
        </p:blipFill>
        <p:spPr>
          <a:xfrm>
            <a:off x="-123120" y="-136440"/>
            <a:ext cx="12438000" cy="6492600"/>
          </a:xfrm>
          <a:prstGeom prst="rect">
            <a:avLst/>
          </a:prstGeom>
          <a:noFill/>
          <a:ln w="0">
            <a:noFill/>
          </a:ln>
        </p:spPr>
      </p:pic>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61341969-0292-4025-BC8C-411BCC3D0735}" type="slidenum">
              <a:t>9</a:t>
            </a:fld>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838080" y="18360"/>
            <a:ext cx="10515240" cy="804240"/>
          </a:xfrm>
          <a:prstGeom prst="rect">
            <a:avLst/>
          </a:prstGeom>
          <a:noFill/>
          <a:ln w="0">
            <a:noFill/>
          </a:ln>
        </p:spPr>
        <p:txBody>
          <a:bodyPr lIns="91440" tIns="45720" rIns="91440" bIns="45720" anchor="ctr">
            <a:noAutofit/>
          </a:bodyPr>
          <a:p>
            <a:pPr indent="0" algn="ctr" defTabSz="914400">
              <a:lnSpc>
                <a:spcPct val="90000"/>
              </a:lnSpc>
              <a:buNone/>
            </a:pPr>
            <a:r>
              <a:rPr lang="fr-FR" sz="4400" b="0" u="none" strike="noStrike">
                <a:solidFill>
                  <a:schemeClr val="lt1"/>
                </a:solidFill>
                <a:effectLst/>
                <a:uFillTx/>
                <a:latin typeface="Bahnschrift"/>
                <a:ea typeface="Calibri"/>
              </a:rPr>
              <a:t>OAT 10 ANS = 4%</a:t>
            </a:r>
            <a:endParaRPr lang="en-US" sz="4400" b="0" u="none" strike="noStrike">
              <a:solidFill>
                <a:schemeClr val="dk1"/>
              </a:solidFill>
              <a:effectLst/>
              <a:uFillTx/>
              <a:latin typeface="Calibri Light"/>
            </a:endParaRPr>
          </a:p>
        </p:txBody>
      </p:sp>
      <p:pic>
        <p:nvPicPr>
          <p:cNvPr id="298" name="Espace réservé du contenu 4"/>
          <p:cNvPicPr/>
          <p:nvPr/>
        </p:nvPicPr>
        <p:blipFill>
          <a:blip r:embed="rId1"/>
          <a:stretch/>
        </p:blipFill>
        <p:spPr>
          <a:xfrm>
            <a:off x="1549080" y="1020960"/>
            <a:ext cx="9093240" cy="533520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FF40D322-1C17-475F-8E0A-7B512EDEA93E}" type="slidenum">
              <a:t>90</a:t>
            </a:fld>
          </a:p>
        </p:txBody>
      </p:sp>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9" name="Espace réservé du contenu 4"/>
          <p:cNvPicPr/>
          <p:nvPr/>
        </p:nvPicPr>
        <p:blipFill>
          <a:blip r:embed="rId1"/>
          <a:stretch/>
        </p:blipFill>
        <p:spPr>
          <a:xfrm>
            <a:off x="1010880" y="182160"/>
            <a:ext cx="10479600" cy="599220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6F8F3CE2-E04F-4FCB-9AAC-59CD20B1F150}" type="slidenum">
              <a:t>91</a:t>
            </a:fld>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title"/>
          </p:nvPr>
        </p:nvSpPr>
        <p:spPr>
          <a:xfrm>
            <a:off x="838080" y="136440"/>
            <a:ext cx="10515240" cy="1006200"/>
          </a:xfrm>
          <a:prstGeom prst="rect">
            <a:avLst/>
          </a:prstGeom>
          <a:noFill/>
          <a:ln w="0">
            <a:noFill/>
          </a:ln>
        </p:spPr>
        <p:txBody>
          <a:bodyPr lIns="91440" tIns="45720" rIns="91440" bIns="45720" anchor="ctr">
            <a:noAutofit/>
          </a:bodyPr>
          <a:p>
            <a:pPr indent="0" algn="ctr" defTabSz="914400">
              <a:lnSpc>
                <a:spcPct val="90000"/>
              </a:lnSpc>
              <a:buNone/>
            </a:pPr>
            <a:r>
              <a:rPr lang="fr-FR" sz="4400" b="1" u="none" strike="noStrike">
                <a:solidFill>
                  <a:schemeClr val="lt1"/>
                </a:solidFill>
                <a:effectLst/>
                <a:uFillTx/>
                <a:latin typeface="Bahnschrift"/>
              </a:rPr>
              <a:t>OAT 10 ANS  4%</a:t>
            </a:r>
            <a:endParaRPr lang="en-US" sz="4400" b="0" u="none" strike="noStrike">
              <a:solidFill>
                <a:schemeClr val="dk1"/>
              </a:solidFill>
              <a:effectLst/>
              <a:uFillTx/>
              <a:latin typeface="Calibri Light"/>
            </a:endParaRPr>
          </a:p>
        </p:txBody>
      </p:sp>
      <p:pic>
        <p:nvPicPr>
          <p:cNvPr id="301" name="Espace réservé du contenu 6"/>
          <p:cNvPicPr/>
          <p:nvPr/>
        </p:nvPicPr>
        <p:blipFill>
          <a:blip r:embed="rId1"/>
          <a:stretch/>
        </p:blipFill>
        <p:spPr>
          <a:xfrm>
            <a:off x="2019600" y="1143000"/>
            <a:ext cx="8152560" cy="479016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923E172-49AD-4D55-AE8F-76D01946C8A2}" type="slidenum">
              <a:t>92</a:t>
            </a:fld>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title"/>
          </p:nvPr>
        </p:nvSpPr>
        <p:spPr>
          <a:xfrm>
            <a:off x="838080" y="18360"/>
            <a:ext cx="10515240" cy="91116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ea typeface="Calibri"/>
              </a:rPr>
              <a:t>Obligations 10 ans = 5% </a:t>
            </a:r>
            <a:endParaRPr lang="en-US" sz="4000" b="0" u="none" strike="noStrike">
              <a:solidFill>
                <a:schemeClr val="dk1"/>
              </a:solidFill>
              <a:effectLst/>
              <a:uFillTx/>
              <a:latin typeface="Calibri Light"/>
            </a:endParaRPr>
          </a:p>
        </p:txBody>
      </p:sp>
      <p:pic>
        <p:nvPicPr>
          <p:cNvPr id="303" name="Espace réservé du contenu 4"/>
          <p:cNvPicPr/>
          <p:nvPr/>
        </p:nvPicPr>
        <p:blipFill>
          <a:blip r:embed="rId1"/>
          <a:stretch/>
        </p:blipFill>
        <p:spPr>
          <a:xfrm>
            <a:off x="2198880" y="1094040"/>
            <a:ext cx="8240040" cy="491472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10905F99-C6AA-4C18-B30A-E76FAF6E91D9}" type="slidenum">
              <a:t>93</a:t>
            </a:fld>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title"/>
          </p:nvPr>
        </p:nvSpPr>
        <p:spPr>
          <a:xfrm>
            <a:off x="838080" y="136440"/>
            <a:ext cx="10515240" cy="76212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Actions = 9% sur 10 ans </a:t>
            </a:r>
            <a:endParaRPr lang="en-US" sz="4000" b="0" u="none" strike="noStrike">
              <a:solidFill>
                <a:schemeClr val="dk1"/>
              </a:solidFill>
              <a:effectLst/>
              <a:uFillTx/>
              <a:latin typeface="Calibri Light"/>
            </a:endParaRPr>
          </a:p>
        </p:txBody>
      </p:sp>
      <p:pic>
        <p:nvPicPr>
          <p:cNvPr id="305" name="Espace réservé du contenu 4"/>
          <p:cNvPicPr/>
          <p:nvPr/>
        </p:nvPicPr>
        <p:blipFill>
          <a:blip r:embed="rId1"/>
          <a:stretch/>
        </p:blipFill>
        <p:spPr>
          <a:xfrm>
            <a:off x="1917360" y="950400"/>
            <a:ext cx="8357040" cy="495648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B8719A3C-8C6A-491C-BD4A-A19AF0EB4D13}" type="slidenum">
              <a:t>94</a:t>
            </a:fld>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6" name="Espace réservé du contenu 4"/>
          <p:cNvPicPr/>
          <p:nvPr/>
        </p:nvPicPr>
        <p:blipFill>
          <a:blip r:embed="rId1"/>
          <a:stretch/>
        </p:blipFill>
        <p:spPr>
          <a:xfrm>
            <a:off x="1152000" y="445680"/>
            <a:ext cx="9887760" cy="59104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59812308-FA3F-4F96-8D18-36DD8156D571}" type="slidenum">
              <a:t>95</a:t>
            </a:fld>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7" name="Espace réservé du contenu 4"/>
          <p:cNvPicPr/>
          <p:nvPr/>
        </p:nvPicPr>
        <p:blipFill>
          <a:blip r:embed="rId1"/>
          <a:stretch/>
        </p:blipFill>
        <p:spPr>
          <a:xfrm>
            <a:off x="1270080" y="453960"/>
            <a:ext cx="9651600" cy="5656680"/>
          </a:xfrm>
          <a:prstGeom prst="rect">
            <a:avLst/>
          </a:prstGeom>
          <a:noFill/>
          <a:ln w="0">
            <a:noFill/>
          </a:ln>
        </p:spPr>
      </p:pic>
      <p:sp>
        <p:nvSpPr>
          <p:cNvPr id="2" name="PlaceHolder 1"/>
          <p:cNvSpPr>
            <a:spLocks noGrp="1"/>
          </p:cNvSpPr>
          <p:nvPr>
            <p:ph type="ftr" idx="11"/>
          </p:nvPr>
        </p:nvSpPr>
        <p:spPr/>
        <p:txBody>
          <a:bodyPr/>
          <a:p>
            <a:r>
              <a:t>la financiarisation de l'immobilier Paris la Défense Bernard Roth 31 mars 2023</a:t>
            </a:r>
          </a:p>
        </p:txBody>
      </p:sp>
      <p:sp>
        <p:nvSpPr>
          <p:cNvPr id="3" name="PlaceHolder 2"/>
          <p:cNvSpPr>
            <a:spLocks noGrp="1"/>
          </p:cNvSpPr>
          <p:nvPr>
            <p:ph type="sldNum" idx="12"/>
          </p:nvPr>
        </p:nvSpPr>
        <p:spPr/>
        <p:txBody>
          <a:bodyPr/>
          <a:p>
            <a:fld id="{457B901A-0240-45B3-993D-DBDADD996E6E}" type="slidenum">
              <a:t>96</a:t>
            </a:fld>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title"/>
          </p:nvPr>
        </p:nvSpPr>
        <p:spPr>
          <a:xfrm>
            <a:off x="838080" y="0"/>
            <a:ext cx="10515240" cy="1112040"/>
          </a:xfrm>
          <a:prstGeom prst="rect">
            <a:avLst/>
          </a:prstGeom>
          <a:noFill/>
          <a:ln w="0">
            <a:noFill/>
          </a:ln>
        </p:spPr>
        <p:txBody>
          <a:bodyPr lIns="91440" tIns="45720" rIns="91440" bIns="45720" anchor="ctr">
            <a:normAutofit/>
          </a:bodyPr>
          <a:p>
            <a:pPr indent="0" algn="ctr" defTabSz="914400">
              <a:lnSpc>
                <a:spcPct val="90000"/>
              </a:lnSpc>
              <a:buNone/>
            </a:pPr>
            <a:r>
              <a:rPr lang="fr-FR" sz="4000" b="1" u="none" strike="noStrike">
                <a:solidFill>
                  <a:schemeClr val="lt1"/>
                </a:solidFill>
                <a:effectLst/>
                <a:uFillTx/>
                <a:latin typeface="Bahnschrift"/>
              </a:rPr>
              <a:t>Le couple risque / rentabilité </a:t>
            </a:r>
            <a:endParaRPr lang="en-US" sz="4000" b="0" u="none" strike="noStrike">
              <a:solidFill>
                <a:schemeClr val="dk1"/>
              </a:solidFill>
              <a:effectLst/>
              <a:uFillTx/>
              <a:latin typeface="Calibri Light"/>
            </a:endParaRPr>
          </a:p>
        </p:txBody>
      </p:sp>
      <p:pic>
        <p:nvPicPr>
          <p:cNvPr id="309" name="Espace réservé du contenu 4"/>
          <p:cNvPicPr/>
          <p:nvPr/>
        </p:nvPicPr>
        <p:blipFill>
          <a:blip r:embed="rId1"/>
          <a:stretch/>
        </p:blipFill>
        <p:spPr>
          <a:xfrm>
            <a:off x="1944000" y="1243440"/>
            <a:ext cx="8303400" cy="4982040"/>
          </a:xfrm>
          <a:prstGeom prst="rect">
            <a:avLst/>
          </a:prstGeom>
          <a:noFill/>
          <a:ln w="0">
            <a:noFill/>
          </a:ln>
        </p:spPr>
      </p:pic>
      <p:sp>
        <p:nvSpPr>
          <p:cNvPr id="3" name="PlaceHolder 2"/>
          <p:cNvSpPr>
            <a:spLocks noGrp="1"/>
          </p:cNvSpPr>
          <p:nvPr>
            <p:ph type="ftr" idx="11"/>
          </p:nvPr>
        </p:nvSpPr>
        <p:spPr/>
        <p:txBody>
          <a:bodyPr/>
          <a:p>
            <a:r>
              <a:t>la financiarisation de l'immobilier Paris la Défense Bernard Roth 31 mars 2023</a:t>
            </a:r>
          </a:p>
        </p:txBody>
      </p:sp>
      <p:sp>
        <p:nvSpPr>
          <p:cNvPr id="4" name="PlaceHolder 3"/>
          <p:cNvSpPr>
            <a:spLocks noGrp="1"/>
          </p:cNvSpPr>
          <p:nvPr>
            <p:ph type="sldNum" idx="12"/>
          </p:nvPr>
        </p:nvSpPr>
        <p:spPr/>
        <p:txBody>
          <a:bodyPr/>
          <a:p>
            <a:fld id="{07591F05-291F-48BA-BAEB-96A64065BE6B}" type="slidenum">
              <a:t>97</a:t>
            </a:fld>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838080" y="0"/>
            <a:ext cx="10515240" cy="826920"/>
          </a:xfrm>
          <a:prstGeom prst="rect">
            <a:avLst/>
          </a:prstGeom>
          <a:noFill/>
          <a:ln w="0">
            <a:noFill/>
          </a:ln>
        </p:spPr>
        <p:txBody>
          <a:bodyPr lIns="91440" tIns="45720" rIns="91440" bIns="45720" anchor="ctr">
            <a:normAutofit/>
          </a:bodyPr>
          <a:p>
            <a:pPr indent="0" algn="ctr" defTabSz="914400">
              <a:lnSpc>
                <a:spcPct val="90000"/>
              </a:lnSpc>
              <a:buNone/>
            </a:pPr>
            <a:r>
              <a:rPr lang="fr-FR" sz="3200" b="1" u="none" strike="noStrike">
                <a:solidFill>
                  <a:schemeClr val="lt1"/>
                </a:solidFill>
                <a:effectLst/>
                <a:uFillTx/>
                <a:latin typeface="Bahnschrift"/>
              </a:rPr>
              <a:t>Risques de l’actif immobilier</a:t>
            </a:r>
            <a:endParaRPr lang="en-US" sz="3200" b="0" u="none" strike="noStrike">
              <a:solidFill>
                <a:schemeClr val="dk1"/>
              </a:solidFill>
              <a:effectLst/>
              <a:uFillTx/>
              <a:latin typeface="Calibri Light"/>
            </a:endParaRPr>
          </a:p>
        </p:txBody>
      </p:sp>
      <p:sp>
        <p:nvSpPr>
          <p:cNvPr id="311" name="PlaceHolder 2"/>
          <p:cNvSpPr>
            <a:spLocks noGrp="1"/>
          </p:cNvSpPr>
          <p:nvPr>
            <p:ph/>
          </p:nvPr>
        </p:nvSpPr>
        <p:spPr>
          <a:xfrm>
            <a:off x="1034280" y="718560"/>
            <a:ext cx="7510680" cy="5828040"/>
          </a:xfrm>
          <a:prstGeom prst="rect">
            <a:avLst/>
          </a:prstGeom>
          <a:noFill/>
          <a:ln w="0">
            <a:noFill/>
          </a:ln>
        </p:spPr>
        <p:txBody>
          <a:bodyPr lIns="91440" tIns="45720" rIns="91440" bIns="45720" anchor="t">
            <a:normAutofit fontScale="92500" lnSpcReduction="9999"/>
          </a:bodyPr>
          <a:p>
            <a:pPr indent="0" algn="l" defTabSz="914400">
              <a:lnSpc>
                <a:spcPct val="90000"/>
              </a:lnSpc>
              <a:spcBef>
                <a:spcPts val="1001"/>
              </a:spcBef>
              <a:buNone/>
              <a:tabLst>
                <a:tab pos="0" algn="l"/>
              </a:tabLst>
            </a:pPr>
            <a:r>
              <a:rPr lang="fr-FR" sz="2800" b="1" u="sng" strike="noStrike">
                <a:solidFill>
                  <a:schemeClr val="dk1"/>
                </a:solidFill>
                <a:effectLst/>
                <a:uFillTx/>
                <a:latin typeface="Bahnschrift"/>
              </a:rPr>
              <a:t>Risques de marché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Taux d’intérêt</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Croissance économique (tertiaire et commerce)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Démographie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Déflation</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Change</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Bulle /éclatement</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r>
              <a:rPr lang="fr-FR" sz="2800" b="1" u="sng" strike="noStrike">
                <a:solidFill>
                  <a:schemeClr val="dk1"/>
                </a:solidFill>
                <a:effectLst/>
                <a:uFillTx/>
                <a:latin typeface="Bahnschrift"/>
              </a:rPr>
              <a:t>Risques intrinsèques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Sélection des actifs immobiliers ( destinations )</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Gestion opérationnelle des actifs immobiliers</a:t>
            </a:r>
            <a:endParaRPr lang="en-US" sz="2800" b="0" u="none" strike="noStrike">
              <a:solidFill>
                <a:schemeClr val="dk1"/>
              </a:solidFill>
              <a:effectLst/>
              <a:uFillTx/>
              <a:latin typeface="Calibri"/>
            </a:endParaRPr>
          </a:p>
          <a:p>
            <a:pPr marL="228600" indent="-228600" algn="l" defTabSz="914400">
              <a:lnSpc>
                <a:spcPct val="90000"/>
              </a:lnSpc>
              <a:spcBef>
                <a:spcPts val="1001"/>
              </a:spcBef>
              <a:buClr>
                <a:srgbClr val="FFFFFF"/>
              </a:buClr>
              <a:buFont typeface="Arial"/>
              <a:buChar char="•"/>
              <a:tabLst>
                <a:tab pos="0" algn="l"/>
              </a:tabLst>
            </a:pPr>
            <a:r>
              <a:rPr lang="fr-FR" sz="2800" b="0" u="none" strike="noStrike">
                <a:solidFill>
                  <a:schemeClr val="lt1"/>
                </a:solidFill>
                <a:effectLst/>
                <a:uFillTx/>
                <a:latin typeface="Bahnschrift"/>
              </a:rPr>
              <a:t>Baux et qualité des locataires</a:t>
            </a: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a:p>
            <a:pPr indent="0" algn="l" defTabSz="914400">
              <a:lnSpc>
                <a:spcPct val="90000"/>
              </a:lnSpc>
              <a:spcBef>
                <a:spcPts val="1001"/>
              </a:spcBef>
              <a:buNone/>
              <a:tabLst>
                <a:tab pos="0" algn="l"/>
              </a:tabLst>
            </a:pPr>
            <a:endParaRPr lang="en-US" sz="2800" b="0" u="none" strike="noStrike">
              <a:solidFill>
                <a:schemeClr val="dk1"/>
              </a:solidFill>
              <a:effectLst/>
              <a:uFillTx/>
              <a:latin typeface="Calibri"/>
            </a:endParaRPr>
          </a:p>
        </p:txBody>
      </p:sp>
      <p:pic>
        <p:nvPicPr>
          <p:cNvPr id="312" name="Picture 2" descr="Etat des risques et pollutions | DIAG33"/>
          <p:cNvPicPr/>
          <p:nvPr/>
        </p:nvPicPr>
        <p:blipFill>
          <a:blip r:embed="rId1"/>
          <a:stretch/>
        </p:blipFill>
        <p:spPr>
          <a:xfrm>
            <a:off x="8825400" y="2164680"/>
            <a:ext cx="2528280" cy="2528280"/>
          </a:xfrm>
          <a:prstGeom prst="rect">
            <a:avLst/>
          </a:prstGeom>
          <a:noFill/>
          <a:ln w="0">
            <a:noFill/>
          </a:ln>
        </p:spPr>
      </p:pic>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title"/>
          </p:nvPr>
        </p:nvSpPr>
        <p:spPr>
          <a:xfrm>
            <a:off x="0" y="136440"/>
            <a:ext cx="7793640" cy="1280520"/>
          </a:xfrm>
          <a:prstGeom prst="rect">
            <a:avLst/>
          </a:prstGeom>
          <a:noFill/>
          <a:ln w="0">
            <a:noFill/>
          </a:ln>
        </p:spPr>
        <p:txBody>
          <a:bodyPr lIns="91440" tIns="45720" rIns="91440" bIns="45720" anchor="ctr">
            <a:normAutofit/>
          </a:bodyPr>
          <a:p>
            <a:pPr indent="0" algn="ctr" defTabSz="914400">
              <a:lnSpc>
                <a:spcPct val="90000"/>
              </a:lnSpc>
              <a:buNone/>
            </a:pPr>
            <a:r>
              <a:rPr lang="fr-FR" sz="3600" b="1" u="none" strike="noStrike">
                <a:solidFill>
                  <a:schemeClr val="lt1"/>
                </a:solidFill>
                <a:effectLst/>
                <a:uFillTx/>
                <a:latin typeface="Bahnschrift"/>
              </a:rPr>
              <a:t>3.b. Ensuite, les 3 grandes idées </a:t>
            </a:r>
            <a:r>
              <a:rPr lang="fr-FR" sz="4000" b="1" u="none" strike="noStrike">
                <a:solidFill>
                  <a:schemeClr val="lt1"/>
                </a:solidFill>
                <a:effectLst/>
                <a:uFillTx/>
                <a:latin typeface="Bahnschrift"/>
              </a:rPr>
              <a:t>……</a:t>
            </a:r>
            <a:endParaRPr lang="en-US" sz="4000" b="0" u="none" strike="noStrike">
              <a:solidFill>
                <a:schemeClr val="dk1"/>
              </a:solidFill>
              <a:effectLst/>
              <a:uFillTx/>
              <a:latin typeface="Calibri Light"/>
            </a:endParaRPr>
          </a:p>
        </p:txBody>
      </p:sp>
      <p:sp>
        <p:nvSpPr>
          <p:cNvPr id="314" name="PlaceHolder 2"/>
          <p:cNvSpPr>
            <a:spLocks noGrp="1"/>
          </p:cNvSpPr>
          <p:nvPr>
            <p:ph/>
          </p:nvPr>
        </p:nvSpPr>
        <p:spPr>
          <a:xfrm>
            <a:off x="838080" y="1825560"/>
            <a:ext cx="10515240" cy="4350960"/>
          </a:xfrm>
          <a:prstGeom prst="rect">
            <a:avLst/>
          </a:prstGeom>
          <a:noFill/>
          <a:ln w="0">
            <a:noFill/>
          </a:ln>
        </p:spPr>
        <p:txBody>
          <a:bodyPr lIns="91440" tIns="45720" rIns="91440" bIns="45720" anchor="t">
            <a:normAutofit/>
          </a:bodyPr>
          <a:p>
            <a:pPr indent="0" algn="r" defTabSz="914400">
              <a:lnSpc>
                <a:spcPct val="90000"/>
              </a:lnSpc>
              <a:spcBef>
                <a:spcPts val="1001"/>
              </a:spcBef>
              <a:buNone/>
              <a:tabLst>
                <a:tab pos="0" algn="l"/>
              </a:tabLst>
            </a:pPr>
            <a:r>
              <a:rPr lang="fr-FR" sz="3600" b="1" u="none" strike="noStrike">
                <a:solidFill>
                  <a:schemeClr val="lt1"/>
                </a:solidFill>
                <a:effectLst/>
                <a:uFillTx/>
                <a:latin typeface="Bahnschrift"/>
              </a:rPr>
              <a:t>L’efficience des marchés</a:t>
            </a:r>
            <a:endParaRPr lang="en-US" sz="3600" b="0" u="none" strike="noStrike">
              <a:solidFill>
                <a:schemeClr val="dk1"/>
              </a:solidFill>
              <a:effectLst/>
              <a:uFillTx/>
              <a:latin typeface="Calibri"/>
            </a:endParaRPr>
          </a:p>
          <a:p>
            <a:pPr indent="0" algn="r" defTabSz="914400">
              <a:lnSpc>
                <a:spcPct val="90000"/>
              </a:lnSpc>
              <a:spcBef>
                <a:spcPts val="1001"/>
              </a:spcBef>
              <a:buNone/>
              <a:tabLst>
                <a:tab pos="0" algn="l"/>
              </a:tabLst>
            </a:pPr>
            <a:endParaRPr lang="en-US" sz="36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3600" b="1" u="none" strike="noStrike">
                <a:solidFill>
                  <a:schemeClr val="lt1"/>
                </a:solidFill>
                <a:effectLst/>
                <a:uFillTx/>
                <a:latin typeface="Bahnschrift"/>
              </a:rPr>
              <a:t>La valeur des choses</a:t>
            </a:r>
            <a:endParaRPr lang="en-US" sz="3600" b="0" u="none" strike="noStrike">
              <a:solidFill>
                <a:schemeClr val="dk1"/>
              </a:solidFill>
              <a:effectLst/>
              <a:uFillTx/>
              <a:latin typeface="Calibri"/>
            </a:endParaRPr>
          </a:p>
          <a:p>
            <a:pPr indent="0" algn="r" defTabSz="914400">
              <a:lnSpc>
                <a:spcPct val="90000"/>
              </a:lnSpc>
              <a:spcBef>
                <a:spcPts val="1001"/>
              </a:spcBef>
              <a:buNone/>
              <a:tabLst>
                <a:tab pos="0" algn="l"/>
              </a:tabLst>
            </a:pPr>
            <a:endParaRPr lang="en-US" sz="3600" b="0" u="none" strike="noStrike">
              <a:solidFill>
                <a:schemeClr val="dk1"/>
              </a:solidFill>
              <a:effectLst/>
              <a:uFillTx/>
              <a:latin typeface="Calibri"/>
            </a:endParaRPr>
          </a:p>
          <a:p>
            <a:pPr indent="0" algn="r" defTabSz="914400">
              <a:lnSpc>
                <a:spcPct val="90000"/>
              </a:lnSpc>
              <a:spcBef>
                <a:spcPts val="1001"/>
              </a:spcBef>
              <a:buNone/>
              <a:tabLst>
                <a:tab pos="0" algn="l"/>
              </a:tabLst>
            </a:pPr>
            <a:r>
              <a:rPr lang="fr-FR" sz="3600" b="1" u="none" strike="noStrike">
                <a:solidFill>
                  <a:schemeClr val="lt1"/>
                </a:solidFill>
                <a:effectLst/>
                <a:uFillTx/>
                <a:latin typeface="Bahnschrift"/>
              </a:rPr>
              <a:t>Les deux objectifs </a:t>
            </a:r>
            <a:endParaRPr lang="en-US" sz="3600" b="0" u="none" strike="noStrike">
              <a:solidFill>
                <a:schemeClr val="dk1"/>
              </a:solidFill>
              <a:effectLst/>
              <a:uFillTx/>
              <a:latin typeface="Calibri"/>
            </a:endParaRPr>
          </a:p>
        </p:txBody>
      </p:sp>
      <p:sp>
        <p:nvSpPr>
          <p:cNvPr id="4" name="PlaceHolder 3"/>
          <p:cNvSpPr>
            <a:spLocks noGrp="1"/>
          </p:cNvSpPr>
          <p:nvPr>
            <p:ph type="ftr" idx="11"/>
          </p:nvPr>
        </p:nvSpPr>
        <p:spPr/>
        <p:txBody>
          <a:bodyPr/>
          <a:p>
            <a:r>
              <a:t>la financiarisation de l'immobilier Paris la Défense Bernard Roth 31 mars 2023</a:t>
            </a:r>
          </a:p>
        </p:txBody>
      </p:sp>
      <p:sp>
        <p:nvSpPr>
          <p:cNvPr id="5" name="PlaceHolder 4"/>
          <p:cNvSpPr>
            <a:spLocks noGrp="1"/>
          </p:cNvSpPr>
          <p:nvPr>
            <p:ph type="sldNum" idx="12"/>
          </p:nvPr>
        </p:nvSpPr>
        <p:spPr/>
        <p:txBody>
          <a:bodyPr/>
          <a:p>
            <a:fld id="{BD082FF0-2764-4C44-9A41-225A7CCA3E0D}" type="slidenum">
              <a:t>99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LibreOffice/26.2.0.3$Windows_X86_64 LibreOffice_project/620$Build-3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fr-FR</dc:language>
  <cp:lastModifiedBy/>
  <cp:revision>0</cp:revision>
  <dc:subject/>
  <dc:title/>
</cp:coreProperties>
</file>