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3.xml" ContentType="application/vnd.openxmlformats-officedocument.theme+xml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4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44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xlsx" ContentType="application/vnd.openxmlformats-officedocument.spreadsheetml.sheet"/>
  <Override PartName="/ppt/embeddings/oleObject3.bin" ContentType="application/vnd.openxmlformats-officedocument.oleObject"/>
  <Override PartName="/ppt/media/image12.wmf" ContentType="image/x-wmf"/>
  <Override PartName="/ppt/media/image19.wmf" ContentType="image/x-wmf"/>
  <Override PartName="/ppt/media/image23.wmf" ContentType="image/x-wmf"/>
  <Override PartName="/ppt/media/image30.wmf" ContentType="image/x-wmf"/>
  <Override PartName="/ppt/media/image22.wmf" ContentType="image/x-wmf"/>
  <Override PartName="/ppt/media/image28.wmf" ContentType="image/x-wmf"/>
  <Override PartName="/ppt/media/image29.wmf" ContentType="image/x-wmf"/>
  <Override PartName="/ppt/media/image20.wmf" ContentType="image/x-wmf"/>
  <Override PartName="/ppt/media/image21.wmf" ContentType="image/x-wmf"/>
  <Override PartName="/ppt/media/image32.wmf" ContentType="image/x-wmf"/>
  <Override PartName="/ppt/media/image31.wmf" ContentType="image/x-wmf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</p:sldIdLst>
  <p:sldSz cx="9144000" cy="6858000"/>
  <p:notesSz cx="6792913" cy="9932988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/>
          <p:nvPr/>
        </p:nvSpPr>
        <p:spPr>
          <a:xfrm>
            <a:off x="0" y="0"/>
            <a:ext cx="6793200" cy="9932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944800" cy="496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dt" idx="7"/>
          </p:nvPr>
        </p:nvSpPr>
        <p:spPr>
          <a:xfrm>
            <a:off x="3849840" y="0"/>
            <a:ext cx="2944800" cy="496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Img"/>
          </p:nvPr>
        </p:nvSpPr>
        <p:spPr>
          <a:xfrm>
            <a:off x="914400" y="744120"/>
            <a:ext cx="4965840" cy="3724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déplacer la diapo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906480" y="4716360"/>
            <a:ext cx="4981680" cy="4470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modifier le format des notes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ftr" idx="8"/>
          </p:nvPr>
        </p:nvSpPr>
        <p:spPr>
          <a:xfrm>
            <a:off x="0" y="9434520"/>
            <a:ext cx="2944800" cy="496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6"/>
          <p:cNvSpPr>
            <a:spLocks noGrp="1"/>
          </p:cNvSpPr>
          <p:nvPr>
            <p:ph type="sldNum" idx="9"/>
          </p:nvPr>
        </p:nvSpPr>
        <p:spPr>
          <a:xfrm>
            <a:off x="3849840" y="9434520"/>
            <a:ext cx="2944800" cy="496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003D202-0303-4D1C-9A1E-D4B92032DFC4}" type="slidenum"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&lt;numéro&gt;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angle 7"/>
          <p:cNvSpPr/>
          <p:nvPr/>
        </p:nvSpPr>
        <p:spPr>
          <a:xfrm>
            <a:off x="3849840" y="9434520"/>
            <a:ext cx="2944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CA1561-B250-41EF-B98C-8D6D8C7A0B66}" type="slidenum"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&lt;numéro&gt;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914400" y="744480"/>
            <a:ext cx="4965840" cy="3724200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906480" y="4716360"/>
            <a:ext cx="4981680" cy="447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fontScale="92500" lnSpcReduction="9999"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&lt;date/heure&gt;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61DF6BD-3EE4-4473-9DE8-BB2DFC4B2FB6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fontScale="92500" lnSpcReduction="9999"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8CC2634-E689-4408-9DB1-ABD4FA30322E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periclesdeveloppement.fr/construire-cest-emprunter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1.wmf"/><Relationship Id="rId3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slideLayout" Target="../slideLayouts/slideLayout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hyperlink" Target="mailto:bernardroth@periclesdeveloppement.fr" TargetMode="External"/><Relationship Id="rId2" Type="http://schemas.openxmlformats.org/officeDocument/2006/relationships/hyperlink" Target="http://www.periclesdeveloppement.fr/" TargetMode="External"/><Relationship Id="rId3" Type="http://schemas.openxmlformats.org/officeDocument/2006/relationships/hyperlink" Target="http://www.periclesdeveloppement.fr/" TargetMode="External"/><Relationship Id="rId4" Type="http://schemas.openxmlformats.org/officeDocument/2006/relationships/hyperlink" Target="http://www.periclesdeveloppement.fr/" TargetMode="External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7F7F7F"/>
                </a:solidFill>
                <a:effectLst/>
                <a:uFillTx/>
                <a:latin typeface="Arial"/>
              </a:rPr>
              <a:t>TAMO  HMONP Val de Seine 15/09/14</a:t>
            </a:r>
            <a:br>
              <a:rPr sz="2400"/>
            </a:br>
            <a:r>
              <a:rPr lang="fr-FR" sz="2400" b="0" u="none" strike="noStrike">
                <a:solidFill>
                  <a:srgbClr val="7F7F7F"/>
                </a:solidFill>
                <a:effectLst/>
                <a:uFillTx/>
                <a:latin typeface="Arial"/>
              </a:rPr>
              <a:t>Bernard ROTH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relation </a:t>
            </a:r>
            <a:r>
              <a:rPr lang="fr-FR" sz="20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Architecte-Maître d’Ouvrage 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Un réseau complexe d’intervenants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Construire c’est financer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commande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temps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foncier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budget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autorisations administratives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commercialisation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chantier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développement durable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crise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CE1F44E-B925-42CD-AD80-BA0561755950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" name="Picture 6"/>
          <p:cNvPicPr/>
          <p:nvPr/>
        </p:nvPicPr>
        <p:blipFill>
          <a:blip r:embed="rId1"/>
          <a:stretch/>
        </p:blipFill>
        <p:spPr>
          <a:xfrm>
            <a:off x="6551640" y="5481720"/>
            <a:ext cx="1514520" cy="676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de la date 1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4F4BDDC-4EDC-49E1-A8A0-87FF0F2C7BF0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Espace réservé du numéro de diapositive 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6FB7E7D-11BA-49A4-AC37-0EADFF22E8B7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5" name="Picture 2" descr="Construire c'est empronter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2879640" y="2384280"/>
            <a:ext cx="2800440" cy="1343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Rectangle 3"/>
          <p:cNvSpPr/>
          <p:nvPr/>
        </p:nvSpPr>
        <p:spPr>
          <a:xfrm>
            <a:off x="1800360" y="907920"/>
            <a:ext cx="5867280" cy="39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Construire c'est financer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Bâtir du sens,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c’est substituer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des financements long terme d’acquéreurs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à un financement court terme de promoteur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02DE10-9919-443F-B125-15AD358D3293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F73C624-78AE-454A-9D8C-766721BC470F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/>
          </p:nvPr>
        </p:nvSpPr>
        <p:spPr>
          <a:xfrm>
            <a:off x="457200" y="584280"/>
            <a:ext cx="8229600" cy="4789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La conduite de l’opération :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financement d’une opération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" name="Picture 5" descr="realisation"/>
          <p:cNvPicPr/>
          <p:nvPr/>
        </p:nvPicPr>
        <p:blipFill>
          <a:blip r:embed="rId1"/>
          <a:stretch/>
        </p:blipFill>
        <p:spPr>
          <a:xfrm>
            <a:off x="2340000" y="1881360"/>
            <a:ext cx="4824360" cy="3384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7F8C3EA-14DE-469D-BCA1-9DA33FEC7E86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864849-B862-4047-AEFF-7BB3A14B9E23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/>
          </p:nvPr>
        </p:nvSpPr>
        <p:spPr>
          <a:xfrm>
            <a:off x="457200" y="368280"/>
            <a:ext cx="8229600" cy="575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ctr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sng" strike="noStrike">
                <a:solidFill>
                  <a:srgbClr val="000000"/>
                </a:solidFill>
                <a:effectLst/>
                <a:uFillTx/>
                <a:latin typeface="Arial"/>
              </a:rPr>
              <a:t>LA FINANCIARISATION DU SECTEUR IMMOBILIER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sng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400"/>
              </a:spcBef>
              <a:buClr>
                <a:srgbClr val="000000"/>
              </a:buClr>
              <a:buFont typeface="Arial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capitalisme financier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économie de subsistance, de marché, capitalisme,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3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la financiarisation :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pourquoi la financiarisation ?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conséquences pour l’économie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conséquences pour l immobilier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gestion d’actifs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3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trois concepts financiers majeurs :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actualisation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rentabilité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Risque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 capitale et capitales : vers la ville financiarisée ?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place croissante de l’entreprise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autopsie de la ville financiarisée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ville « hors marché »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"/>
          <p:cNvSpPr txBox="1"/>
          <p:nvPr/>
        </p:nvSpPr>
        <p:spPr>
          <a:xfrm>
            <a:off x="457200" y="260280"/>
            <a:ext cx="8229600" cy="6013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 la financiarisation des opérateurs, investisseurs et utilisateurs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  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 critères de la finance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marchés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valeur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portefeuille optimal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  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l’objectif du financier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cash-flow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rentabilité des fonds propres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  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dix principes de la finance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j’échange de l’argent immédiat et certain contre de l’argent futur et incertain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time is money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langue financière est  le taux d’intérêt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gagner le plus possible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l’investisseur a toujours le droit de ne pas investir s’il estime que son risque n’est pas assez récompensé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risque est mon métier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finance, toute la finance, rien que la finance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un bien vaut ce qu’il rapporte, ni + ni moins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seul paramètre est le cash-flow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l’argent est disponible en quantité illimitée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  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une classe d’actifs particuliers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taille du marché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dynamique du prix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performance / actions et obligations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1741F84-A6CA-4155-B577-553AADEB57A6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DAA369D-4936-4CBC-916D-BD0692D4695A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6AEF039-93F8-4280-B949-29D2FB4ACA86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A66CD2-0E76-4960-ACF2-06D2A00D9A60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6836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836280"/>
            <a:ext cx="8229600" cy="528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commande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" name="Picture 5" descr="harmoniser"/>
          <p:cNvPicPr/>
          <p:nvPr/>
        </p:nvPicPr>
        <p:blipFill>
          <a:blip r:embed="rId1"/>
          <a:stretch/>
        </p:blipFill>
        <p:spPr>
          <a:xfrm>
            <a:off x="324000" y="1446120"/>
            <a:ext cx="8496000" cy="4678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D2B23A3-82AE-4896-91F7-A621F2748977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3AD4169-8277-4ED4-AC49-E672F4949A4E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/>
          </p:nvPr>
        </p:nvSpPr>
        <p:spPr>
          <a:xfrm>
            <a:off x="488880" y="872640"/>
            <a:ext cx="8229600" cy="4824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aménageurs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investisseurs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utilisateurs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promoteurs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5" name="Picture 6"/>
          <p:cNvPicPr/>
          <p:nvPr/>
        </p:nvPicPr>
        <p:blipFill>
          <a:blip r:embed="rId1"/>
          <a:stretch/>
        </p:blipFill>
        <p:spPr>
          <a:xfrm>
            <a:off x="5327640" y="2097000"/>
            <a:ext cx="3390840" cy="2886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203A669-7B3B-432B-B12B-A1EAB3921FBF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03715E-C518-4378-B319-7AA476511A73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68360" y="1080"/>
            <a:ext cx="8229600" cy="909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268280"/>
            <a:ext cx="8229600" cy="4857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maîtrise d’ouvrage privée :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Un métier de gestion du risque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CC"/>
                </a:solidFill>
                <a:effectLst/>
                <a:uFillTx/>
                <a:latin typeface="Arial"/>
              </a:rPr>
              <a:t>Le rôle du temps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4BF37D-1CEF-4F6C-AEE9-E8317B2D5321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E8DE24-9A8F-44DC-9D90-48945A4E5A11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3280" y="0"/>
            <a:ext cx="8229600" cy="7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LOGIQUES ET PRATIQUES DE LA MAITRISE D'OUVRAGE PRIVEE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Bernard ROTH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728280"/>
            <a:ext cx="8229600" cy="5397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Un métier de gestion du risque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planning d’une opération immobilière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3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 algn="l">
              <a:spcBef>
                <a:spcPts val="34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4" name="Picture 1028"/>
          <p:cNvPicPr/>
          <p:nvPr/>
        </p:nvPicPr>
        <p:blipFill>
          <a:blip r:embed="rId1"/>
          <a:stretch/>
        </p:blipFill>
        <p:spPr>
          <a:xfrm>
            <a:off x="900000" y="1474920"/>
            <a:ext cx="7488360" cy="472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0847D8-DAFB-4FC4-A3F7-D19796BF3CCB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F75D46B-6A7C-4D4B-9FA3-1D2B4CD6F506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Un métier de gestion du risque :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CC"/>
                </a:solidFill>
                <a:effectLst/>
                <a:uFillTx/>
                <a:latin typeface="Arial"/>
              </a:rPr>
              <a:t>Traduction budgétaire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 algn="ctr">
              <a:spcBef>
                <a:spcPts val="60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 algn="l">
              <a:spcBef>
                <a:spcPts val="60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FE307D-E41B-4200-AC60-92CE5356ECD7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C1B3F72-B73D-406D-91E3-611DFC452B64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Text Box 2"/>
          <p:cNvSpPr/>
          <p:nvPr/>
        </p:nvSpPr>
        <p:spPr>
          <a:xfrm>
            <a:off x="1789200" y="297000"/>
            <a:ext cx="7354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none" strike="noStrike">
                <a:solidFill>
                  <a:srgbClr val="333399"/>
                </a:solidFill>
                <a:effectLst/>
                <a:uFillTx/>
                <a:latin typeface="Comic Sans MS"/>
              </a:rPr>
              <a:t>Le "compte à rebours"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Text Box 3"/>
          <p:cNvSpPr/>
          <p:nvPr/>
        </p:nvSpPr>
        <p:spPr>
          <a:xfrm>
            <a:off x="539640" y="5337000"/>
            <a:ext cx="80899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prix du terrain proposé par le promoteur est déterminé « à rebours », par soustraction du chiffre d’affaires prévisionnel et de l’ensemble des autres postes du budget.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3" name="Object 4"/>
          <p:cNvGraphicFramePr/>
          <p:nvPr/>
        </p:nvGraphicFramePr>
        <p:xfrm>
          <a:off x="2940120" y="3753000"/>
          <a:ext cx="487440" cy="377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4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940120" y="3753000"/>
                    <a:ext cx="487440" cy="377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5" name="Object 5"/>
          <p:cNvGraphicFramePr/>
          <p:nvPr/>
        </p:nvGraphicFramePr>
        <p:xfrm>
          <a:off x="960480" y="3753000"/>
          <a:ext cx="428760" cy="3981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6" name="Object 5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60480" y="3753000"/>
                    <a:ext cx="428760" cy="39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7" name="Object 6"/>
          <p:cNvGraphicFramePr/>
          <p:nvPr/>
        </p:nvGraphicFramePr>
        <p:xfrm>
          <a:off x="444600" y="4184640"/>
          <a:ext cx="3744720" cy="885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8" name="Object 6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44600" y="4184640"/>
                    <a:ext cx="3744720" cy="885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99" name="Picture 7" descr="immeuble_haut"/>
          <p:cNvPicPr/>
          <p:nvPr/>
        </p:nvPicPr>
        <p:blipFill>
          <a:blip r:embed="rId7"/>
          <a:stretch/>
        </p:blipFill>
        <p:spPr>
          <a:xfrm>
            <a:off x="347760" y="938160"/>
            <a:ext cx="3841560" cy="1951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Picture 8" descr="immeuble_bas_gauche"/>
          <p:cNvPicPr/>
          <p:nvPr/>
        </p:nvPicPr>
        <p:blipFill>
          <a:blip r:embed="rId8"/>
          <a:stretch/>
        </p:blipFill>
        <p:spPr>
          <a:xfrm>
            <a:off x="347760" y="2835360"/>
            <a:ext cx="1824120" cy="868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Picture 9" descr="immeuble_bas_droite"/>
          <p:cNvPicPr/>
          <p:nvPr/>
        </p:nvPicPr>
        <p:blipFill>
          <a:blip r:embed="rId9"/>
          <a:stretch/>
        </p:blipFill>
        <p:spPr>
          <a:xfrm>
            <a:off x="2171880" y="2835360"/>
            <a:ext cx="2017440" cy="868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WordArt 10"/>
          <p:cNvSpPr txBox="1"/>
          <p:nvPr/>
        </p:nvSpPr>
        <p:spPr>
          <a:xfrm rot="5400000">
            <a:off x="3732840" y="1856520"/>
            <a:ext cx="1763640" cy="228600"/>
          </a:xfrm>
          <a:prstGeom prst="rect">
            <a:avLst/>
          </a:prstGeom>
        </p:spPr>
        <p:txBody>
          <a:bodyPr wrap="none" lIns="46800" tIns="90000" rIns="46800" bIns="90000" anchor="ctr" vert="eaVert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pc="3" strike="noStrike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uFillTx/>
                <a:latin typeface="Arial"/>
              </a:rPr>
              <a:t>TRAVAUX</a:t>
            </a:r>
            <a:endParaRPr lang="fr-FR" sz="1600" b="1" u="none" spc="3" strike="noStrike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WordArt 11"/>
          <p:cNvSpPr txBox="1"/>
          <p:nvPr/>
        </p:nvSpPr>
        <p:spPr>
          <a:xfrm>
            <a:off x="4896000" y="1628640"/>
            <a:ext cx="2050920" cy="54144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SlantUp">
              <a:avLst>
                <a:gd name="adj" fmla="val 55556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u="none" spc="3" strike="noStrike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uFillTx/>
                <a:latin typeface="Arial Black"/>
              </a:rPr>
              <a:t>+ Honoraires</a:t>
            </a:r>
            <a:endParaRPr lang="fr-FR" sz="1800" b="0" u="none" spc="3" strike="noStrike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uFillTx/>
              <a:latin typeface="Arial Black"/>
            </a:endParaRPr>
          </a:p>
        </p:txBody>
      </p:sp>
      <p:sp>
        <p:nvSpPr>
          <p:cNvPr id="104" name="WordArt 12"/>
          <p:cNvSpPr txBox="1"/>
          <p:nvPr/>
        </p:nvSpPr>
        <p:spPr>
          <a:xfrm>
            <a:off x="4716360" y="3824280"/>
            <a:ext cx="1495440" cy="7002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pc="3" strike="noStrik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effectLst>
                  <a:outerShdw dist="53966" dir="2700000" rotWithShape="0">
                    <a:srgbClr val="C0C0C0">
                      <a:alpha val="80000"/>
                    </a:srgbClr>
                  </a:outerShdw>
                </a:effectLst>
                <a:uFillTx/>
                <a:latin typeface="Times New Roman"/>
              </a:rPr>
              <a:t>MARGE</a:t>
            </a:r>
            <a:endParaRPr lang="fr-FR" sz="3200" b="0" u="none" spc="3" strike="noStrik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effectLst>
                <a:outerShdw dist="53966" dir="2700000" rotWithShape="0">
                  <a:srgbClr val="C0C0C0">
                    <a:alpha val="80000"/>
                  </a:srgbClr>
                </a:outerShdw>
              </a:effectLst>
              <a:uFillTx/>
              <a:latin typeface="Times New Roman"/>
            </a:endParaRPr>
          </a:p>
        </p:txBody>
      </p:sp>
      <p:sp>
        <p:nvSpPr>
          <p:cNvPr id="105" name="WordArt 13"/>
          <p:cNvSpPr txBox="1"/>
          <p:nvPr/>
        </p:nvSpPr>
        <p:spPr>
          <a:xfrm>
            <a:off x="4392720" y="3429000"/>
            <a:ext cx="2033640" cy="19836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9360">
                  <a:solidFill>
                    <a:srgbClr val="000000"/>
                  </a:solidFill>
                  <a:miter/>
                </a:ln>
                <a:solidFill>
                  <a:srgbClr val="FFFFFF"/>
                </a:solidFill>
                <a:uFillTx/>
                <a:latin typeface="Arial"/>
              </a:rPr>
              <a:t>Commercialisation</a:t>
            </a:r>
            <a:endParaRPr lang="fr-FR" sz="2400" b="0" u="none" spc="3" strike="noStrike">
              <a:ln w="9360">
                <a:solidFill>
                  <a:srgbClr val="000000"/>
                </a:solidFill>
                <a:miter/>
              </a:ln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6" name="WordArt 14"/>
          <p:cNvSpPr txBox="1"/>
          <p:nvPr/>
        </p:nvSpPr>
        <p:spPr>
          <a:xfrm>
            <a:off x="4427640" y="3033720"/>
            <a:ext cx="1919160" cy="2160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9360">
                  <a:solidFill>
                    <a:srgbClr val="000000"/>
                  </a:solidFill>
                  <a:miter/>
                </a:ln>
                <a:solidFill>
                  <a:srgbClr val="FFFFFF"/>
                </a:solidFill>
                <a:uFillTx/>
                <a:latin typeface="Arial"/>
              </a:rPr>
              <a:t>Frais financiers</a:t>
            </a:r>
            <a:endParaRPr lang="fr-FR" sz="2400" b="0" u="none" spc="3" strike="noStrike">
              <a:ln w="9360">
                <a:solidFill>
                  <a:srgbClr val="000000"/>
                </a:solidFill>
                <a:miter/>
              </a:ln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7" name="WordArt 15"/>
          <p:cNvSpPr txBox="1"/>
          <p:nvPr/>
        </p:nvSpPr>
        <p:spPr>
          <a:xfrm>
            <a:off x="4859280" y="4724280"/>
            <a:ext cx="1324080" cy="34308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12600">
                  <a:solidFill>
                    <a:srgbClr val="339966"/>
                  </a:solidFill>
                  <a:miter/>
                </a:ln>
                <a:solidFill>
                  <a:srgbClr val="99CC00">
                    <a:alpha val="50000"/>
                  </a:srgbClr>
                </a:solidFill>
                <a:effectLst>
                  <a:outerShdw dist="40186" dir="1096358" rotWithShape="0">
                    <a:srgbClr val="9999FF"/>
                  </a:outerShdw>
                </a:effectLst>
                <a:uFillTx/>
                <a:latin typeface="Arial"/>
              </a:rPr>
              <a:t>TERRAIN</a:t>
            </a:r>
            <a:endParaRPr lang="fr-FR" sz="2400" b="0" u="none" spc="3" strike="noStrike">
              <a:ln w="12600">
                <a:solidFill>
                  <a:srgbClr val="339966"/>
                </a:solidFill>
                <a:miter/>
              </a:ln>
              <a:solidFill>
                <a:srgbClr val="99CC00">
                  <a:alpha val="50000"/>
                </a:srgbClr>
              </a:solidFill>
              <a:effectLst>
                <a:outerShdw dist="40186" dir="1096358" rotWithShape="0">
                  <a:srgbClr val="9999FF"/>
                </a:outerShdw>
              </a:effectLst>
              <a:uFillTx/>
              <a:latin typeface="Arial"/>
            </a:endParaRPr>
          </a:p>
        </p:txBody>
      </p:sp>
      <p:sp>
        <p:nvSpPr>
          <p:cNvPr id="108" name="Freeform 16"/>
          <p:cNvSpPr/>
          <p:nvPr/>
        </p:nvSpPr>
        <p:spPr>
          <a:xfrm>
            <a:off x="6780240" y="836640"/>
            <a:ext cx="479520" cy="4213080"/>
          </a:xfrm>
          <a:custGeom>
            <a:avLst/>
            <a:gdLst>
              <a:gd name="GluePoint1X" fmla="*/ 0 w 227"/>
              <a:gd name="GluePoint1Y" fmla="*/ 0 h 3538"/>
              <a:gd name="GluePoint2X" fmla="*/ 2147483646 w 227"/>
              <a:gd name="GluePoint2Y" fmla="*/ 0 h 3538"/>
              <a:gd name="GluePoint3X" fmla="*/ 2147483646 w 227"/>
              <a:gd name="GluePoint3Y" fmla="*/ 2147483646 h 3538"/>
              <a:gd name="GluePoint4X" fmla="*/ 2147483646 w 227"/>
              <a:gd name="GluePoint4Y" fmla="*/ 2147483646 h 3538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227" h="3538">
                <a:moveTo>
                  <a:pt x="0" y="0"/>
                </a:moveTo>
                <a:lnTo>
                  <a:pt x="227" y="0"/>
                </a:lnTo>
                <a:lnTo>
                  <a:pt x="227" y="3538"/>
                </a:lnTo>
                <a:lnTo>
                  <a:pt x="46" y="3538"/>
                </a:lnTo>
              </a:path>
            </a:pathLst>
          </a:custGeom>
          <a:noFill/>
          <a:ln w="7632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WordArt 17"/>
          <p:cNvSpPr txBox="1"/>
          <p:nvPr/>
        </p:nvSpPr>
        <p:spPr>
          <a:xfrm rot="5400000">
            <a:off x="5842800" y="2732760"/>
            <a:ext cx="4284360" cy="419040"/>
          </a:xfrm>
          <a:prstGeom prst="rect">
            <a:avLst/>
          </a:prstGeom>
        </p:spPr>
        <p:txBody>
          <a:bodyPr wrap="none" lIns="46800" tIns="90000" rIns="46800" bIns="90000" anchor="ctr" vert="eaVert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1" u="none" spc="3" strike="noStrike">
                <a:ln w="0">
                  <a:noFill/>
                </a:ln>
                <a:solidFill>
                  <a:srgbClr val="000080"/>
                </a:solidFill>
                <a:uFillTx/>
                <a:latin typeface="Arial"/>
              </a:rPr>
              <a:t>Vente Logements</a:t>
            </a:r>
            <a:endParaRPr lang="fr-FR" sz="2800" b="1" u="none" spc="3" strike="noStrike">
              <a:ln w="0">
                <a:noFill/>
              </a:ln>
              <a:solidFill>
                <a:srgbClr val="000080"/>
              </a:solidFill>
              <a:uFillTx/>
              <a:latin typeface="Arial"/>
            </a:endParaRPr>
          </a:p>
        </p:txBody>
      </p:sp>
    </p:spTree>
  </p:cSld>
  <p:transition spd="slow">
    <p:dissolve/>
  </p:transition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 nodeType="clickEffect">
                      <p:stCondLst>
                        <p:cond delay="indefinite"/>
                      </p:stCondLst>
                      <p:childTnLst>
                        <p:par>
                          <p:cTn id="6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fill="hold" nodeType="with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Effect">
                      <p:stCondLst>
                        <p:cond delay="indefinite"/>
                      </p:stCondLst>
                      <p:childTnLst>
                        <p:par>
                          <p:cTn id="7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Effect">
                      <p:stCondLst>
                        <p:cond delay="indefinite"/>
                      </p:stCondLst>
                      <p:childTnLst>
                        <p:par>
                          <p:cTn id="9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Effect">
                      <p:stCondLst>
                        <p:cond delay="indefinite"/>
                      </p:stCondLst>
                      <p:childTnLst>
                        <p:par>
                          <p:cTn id="10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Effect">
                      <p:stCondLst>
                        <p:cond delay="indefinite"/>
                      </p:stCondLst>
                      <p:childTnLst>
                        <p:par>
                          <p:cTn id="1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fill="hold" nodeType="with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ntr" fill="hold" nodeType="with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Effect">
                      <p:stCondLst>
                        <p:cond delay="indefinite"/>
                      </p:stCondLst>
                      <p:childTnLst>
                        <p:par>
                          <p:cTn id="1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Effect">
                      <p:stCondLst>
                        <p:cond delay="indefinite"/>
                      </p:stCondLst>
                      <p:childTnLst>
                        <p:par>
                          <p:cTn id="14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relation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Maître d’ouvrage - Architecte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est un sujet majeur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0002A29-ED4E-40F7-A4D9-D594EBF4C439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B84A01D-D019-45DC-B1EC-FC38C3A5DE2D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Espace réservé de la date 2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90DC7D7-8B86-40C0-8040-8358FDC33CB9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2ADAB19-489F-4195-A688-D9027128D892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Text Box 2"/>
          <p:cNvSpPr/>
          <p:nvPr/>
        </p:nvSpPr>
        <p:spPr>
          <a:xfrm>
            <a:off x="1884240" y="297000"/>
            <a:ext cx="7259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none" strike="noStrike">
                <a:solidFill>
                  <a:srgbClr val="333399"/>
                </a:solidFill>
                <a:effectLst/>
                <a:uFillTx/>
                <a:latin typeface="Comic Sans MS"/>
              </a:rPr>
              <a:t>Proportions des postes de charge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3" name="Picture 3"/>
          <p:cNvPicPr/>
          <p:nvPr/>
        </p:nvPicPr>
        <p:blipFill>
          <a:blip r:embed="rId1"/>
          <a:stretch/>
        </p:blipFill>
        <p:spPr>
          <a:xfrm>
            <a:off x="243000" y="1108080"/>
            <a:ext cx="8807400" cy="5562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WordArt 4"/>
          <p:cNvSpPr txBox="1"/>
          <p:nvPr/>
        </p:nvSpPr>
        <p:spPr>
          <a:xfrm rot="20802600">
            <a:off x="2747520" y="2349000"/>
            <a:ext cx="2111400" cy="4860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6480">
                  <a:solidFill>
                    <a:srgbClr val="000000"/>
                  </a:solidFill>
                  <a:miter/>
                </a:ln>
                <a:solidFill>
                  <a:srgbClr val="FFCC00">
                    <a:alpha val="80000"/>
                  </a:srgbClr>
                </a:solidFill>
                <a:effectLst>
                  <a:outerShdw dist="40186" dir="1096358" rotWithShape="0">
                    <a:srgbClr val="9999FF"/>
                  </a:outerShdw>
                </a:effectLst>
                <a:uFillTx/>
                <a:latin typeface="Arial Black"/>
              </a:rPr>
              <a:t>Foncier</a:t>
            </a:r>
            <a:endParaRPr lang="fr-FR" sz="2400" b="0" u="none" spc="3" strike="noStrike">
              <a:ln w="6480">
                <a:solidFill>
                  <a:srgbClr val="000000"/>
                </a:solidFill>
                <a:miter/>
              </a:ln>
              <a:solidFill>
                <a:srgbClr val="FFCC00">
                  <a:alpha val="80000"/>
                </a:srgbClr>
              </a:solidFill>
              <a:effectLst>
                <a:outerShdw dist="40186" dir="1096358" rotWithShape="0">
                  <a:srgbClr val="9999FF"/>
                </a:outerShdw>
              </a:effectLst>
              <a:uFillTx/>
              <a:latin typeface="Arial Black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6480">
                  <a:solidFill>
                    <a:srgbClr val="000000"/>
                  </a:solidFill>
                  <a:miter/>
                </a:ln>
                <a:solidFill>
                  <a:srgbClr val="FFCC00">
                    <a:alpha val="80000"/>
                  </a:srgbClr>
                </a:solidFill>
                <a:effectLst>
                  <a:outerShdw dist="40186" dir="1096358" rotWithShape="0">
                    <a:srgbClr val="9999FF"/>
                  </a:outerShdw>
                </a:effectLst>
                <a:uFillTx/>
                <a:latin typeface="Arial Black"/>
              </a:rPr>
              <a:t>15%</a:t>
            </a:r>
            <a:endParaRPr lang="fr-FR" sz="2400" b="0" u="none" spc="3" strike="noStrike">
              <a:ln w="6480">
                <a:solidFill>
                  <a:srgbClr val="000000"/>
                </a:solidFill>
                <a:miter/>
              </a:ln>
              <a:solidFill>
                <a:srgbClr val="FFCC00">
                  <a:alpha val="80000"/>
                </a:srgbClr>
              </a:solidFill>
              <a:effectLst>
                <a:outerShdw dist="40186" dir="1096358" rotWithShape="0">
                  <a:srgbClr val="9999FF"/>
                </a:outerShdw>
              </a:effectLst>
              <a:uFillTx/>
              <a:latin typeface="Arial Black"/>
            </a:endParaRPr>
          </a:p>
        </p:txBody>
      </p:sp>
      <p:sp>
        <p:nvSpPr>
          <p:cNvPr id="115" name="WordArt 5"/>
          <p:cNvSpPr txBox="1"/>
          <p:nvPr/>
        </p:nvSpPr>
        <p:spPr>
          <a:xfrm rot="20836800">
            <a:off x="539280" y="3213000"/>
            <a:ext cx="2592360" cy="70344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6480">
                  <a:solidFill>
                    <a:srgbClr val="000000"/>
                  </a:solidFill>
                  <a:miter/>
                </a:ln>
                <a:solidFill>
                  <a:srgbClr val="FF3300">
                    <a:alpha val="80000"/>
                  </a:srgbClr>
                </a:solidFill>
                <a:effectLst>
                  <a:outerShdw dist="40186" dir="1096358" rotWithShape="0">
                    <a:srgbClr val="9999FF"/>
                  </a:outerShdw>
                </a:effectLst>
                <a:uFillTx/>
                <a:latin typeface="Arial Black"/>
              </a:rPr>
              <a:t>Travaux</a:t>
            </a:r>
            <a:endParaRPr lang="fr-FR" sz="2400" b="0" u="none" spc="3" strike="noStrike">
              <a:ln w="6480">
                <a:solidFill>
                  <a:srgbClr val="000000"/>
                </a:solidFill>
                <a:miter/>
              </a:ln>
              <a:solidFill>
                <a:srgbClr val="FF3300">
                  <a:alpha val="80000"/>
                </a:srgbClr>
              </a:solidFill>
              <a:effectLst>
                <a:outerShdw dist="40186" dir="1096358" rotWithShape="0">
                  <a:srgbClr val="9999FF"/>
                </a:outerShdw>
              </a:effectLst>
              <a:uFillTx/>
              <a:latin typeface="Arial Black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6480">
                  <a:solidFill>
                    <a:srgbClr val="000000"/>
                  </a:solidFill>
                  <a:miter/>
                </a:ln>
                <a:solidFill>
                  <a:srgbClr val="FF3300">
                    <a:alpha val="80000"/>
                  </a:srgbClr>
                </a:solidFill>
                <a:effectLst>
                  <a:outerShdw dist="40186" dir="1096358" rotWithShape="0">
                    <a:srgbClr val="9999FF"/>
                  </a:outerShdw>
                </a:effectLst>
                <a:uFillTx/>
                <a:latin typeface="Arial Black"/>
              </a:rPr>
              <a:t>60%</a:t>
            </a:r>
            <a:endParaRPr lang="fr-FR" sz="2400" b="0" u="none" spc="3" strike="noStrike">
              <a:ln w="6480">
                <a:solidFill>
                  <a:srgbClr val="000000"/>
                </a:solidFill>
                <a:miter/>
              </a:ln>
              <a:solidFill>
                <a:srgbClr val="FF3300">
                  <a:alpha val="80000"/>
                </a:srgbClr>
              </a:solidFill>
              <a:effectLst>
                <a:outerShdw dist="40186" dir="1096358" rotWithShape="0">
                  <a:srgbClr val="9999FF"/>
                </a:outerShdw>
              </a:effectLst>
              <a:uFillTx/>
              <a:latin typeface="Arial Black"/>
            </a:endParaRPr>
          </a:p>
        </p:txBody>
      </p:sp>
      <p:sp>
        <p:nvSpPr>
          <p:cNvPr id="116" name="WordArt 6"/>
          <p:cNvSpPr txBox="1"/>
          <p:nvPr/>
        </p:nvSpPr>
        <p:spPr>
          <a:xfrm rot="20913600">
            <a:off x="1020600" y="4022280"/>
            <a:ext cx="2206800" cy="59544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6480">
                  <a:solidFill>
                    <a:srgbClr val="000000"/>
                  </a:solidFill>
                  <a:miter/>
                </a:ln>
                <a:solidFill>
                  <a:srgbClr val="FFCC00">
                    <a:alpha val="80000"/>
                  </a:srgbClr>
                </a:solidFill>
                <a:effectLst>
                  <a:outerShdw dist="40186" dir="1096358" rotWithShape="0">
                    <a:srgbClr val="9999FF"/>
                  </a:outerShdw>
                </a:effectLst>
                <a:uFillTx/>
                <a:latin typeface="Arial Black"/>
              </a:rPr>
              <a:t>Honoraires</a:t>
            </a:r>
            <a:endParaRPr lang="fr-FR" sz="2400" b="0" u="none" spc="3" strike="noStrike">
              <a:ln w="6480">
                <a:solidFill>
                  <a:srgbClr val="000000"/>
                </a:solidFill>
                <a:miter/>
              </a:ln>
              <a:solidFill>
                <a:srgbClr val="FFCC00">
                  <a:alpha val="80000"/>
                </a:srgbClr>
              </a:solidFill>
              <a:effectLst>
                <a:outerShdw dist="40186" dir="1096358" rotWithShape="0">
                  <a:srgbClr val="9999FF"/>
                </a:outerShdw>
              </a:effectLst>
              <a:uFillTx/>
              <a:latin typeface="Arial Black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6480">
                  <a:solidFill>
                    <a:srgbClr val="000000"/>
                  </a:solidFill>
                  <a:miter/>
                </a:ln>
                <a:solidFill>
                  <a:srgbClr val="FFCC00">
                    <a:alpha val="80000"/>
                  </a:srgbClr>
                </a:solidFill>
                <a:effectLst>
                  <a:outerShdw dist="40186" dir="1096358" rotWithShape="0">
                    <a:srgbClr val="9999FF"/>
                  </a:outerShdw>
                </a:effectLst>
                <a:uFillTx/>
                <a:latin typeface="Arial Black"/>
              </a:rPr>
              <a:t>15%</a:t>
            </a:r>
            <a:endParaRPr lang="fr-FR" sz="2400" b="0" u="none" spc="3" strike="noStrike">
              <a:ln w="6480">
                <a:solidFill>
                  <a:srgbClr val="000000"/>
                </a:solidFill>
                <a:miter/>
              </a:ln>
              <a:solidFill>
                <a:srgbClr val="FFCC00">
                  <a:alpha val="80000"/>
                </a:srgbClr>
              </a:solidFill>
              <a:effectLst>
                <a:outerShdw dist="40186" dir="1096358" rotWithShape="0">
                  <a:srgbClr val="9999FF"/>
                </a:outerShdw>
              </a:effectLst>
              <a:uFillTx/>
              <a:latin typeface="Arial Black"/>
            </a:endParaRPr>
          </a:p>
        </p:txBody>
      </p:sp>
      <p:sp>
        <p:nvSpPr>
          <p:cNvPr id="117" name="WordArt 7"/>
          <p:cNvSpPr txBox="1"/>
          <p:nvPr/>
        </p:nvSpPr>
        <p:spPr>
          <a:xfrm rot="20650800">
            <a:off x="3219480" y="4857480"/>
            <a:ext cx="2305080" cy="54108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6480">
                  <a:solidFill>
                    <a:srgbClr val="000000"/>
                  </a:solidFill>
                  <a:miter/>
                </a:ln>
                <a:solidFill>
                  <a:srgbClr val="B2B2B2">
                    <a:alpha val="80000"/>
                  </a:srgbClr>
                </a:solidFill>
                <a:effectLst>
                  <a:outerShdw dist="40186" dir="1096358" rotWithShape="0">
                    <a:srgbClr val="9999FF"/>
                  </a:outerShdw>
                </a:effectLst>
                <a:uFillTx/>
                <a:latin typeface="Arial Black"/>
              </a:rPr>
              <a:t>Financement</a:t>
            </a:r>
            <a:endParaRPr lang="fr-FR" sz="2400" b="0" u="none" spc="3" strike="noStrike">
              <a:ln w="6480">
                <a:solidFill>
                  <a:srgbClr val="000000"/>
                </a:solidFill>
                <a:miter/>
              </a:ln>
              <a:solidFill>
                <a:srgbClr val="B2B2B2">
                  <a:alpha val="80000"/>
                </a:srgbClr>
              </a:solidFill>
              <a:effectLst>
                <a:outerShdw dist="40186" dir="1096358" rotWithShape="0">
                  <a:srgbClr val="9999FF"/>
                </a:outerShdw>
              </a:effectLst>
              <a:uFillTx/>
              <a:latin typeface="Arial Black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6480">
                  <a:solidFill>
                    <a:srgbClr val="000000"/>
                  </a:solidFill>
                  <a:miter/>
                </a:ln>
                <a:solidFill>
                  <a:srgbClr val="B2B2B2">
                    <a:alpha val="80000"/>
                  </a:srgbClr>
                </a:solidFill>
                <a:effectLst>
                  <a:outerShdw dist="40186" dir="1096358" rotWithShape="0">
                    <a:srgbClr val="9999FF"/>
                  </a:outerShdw>
                </a:effectLst>
                <a:uFillTx/>
                <a:latin typeface="Arial Black"/>
              </a:rPr>
              <a:t>4%</a:t>
            </a:r>
            <a:endParaRPr lang="fr-FR" sz="2400" b="0" u="none" spc="3" strike="noStrike">
              <a:ln w="6480">
                <a:solidFill>
                  <a:srgbClr val="000000"/>
                </a:solidFill>
                <a:miter/>
              </a:ln>
              <a:solidFill>
                <a:srgbClr val="B2B2B2">
                  <a:alpha val="80000"/>
                </a:srgbClr>
              </a:solidFill>
              <a:effectLst>
                <a:outerShdw dist="40186" dir="1096358" rotWithShape="0">
                  <a:srgbClr val="9999FF"/>
                </a:outerShdw>
              </a:effectLst>
              <a:uFillTx/>
              <a:latin typeface="Arial Black"/>
            </a:endParaRPr>
          </a:p>
        </p:txBody>
      </p:sp>
      <p:sp>
        <p:nvSpPr>
          <p:cNvPr id="118" name="WordArt 8"/>
          <p:cNvSpPr txBox="1"/>
          <p:nvPr/>
        </p:nvSpPr>
        <p:spPr>
          <a:xfrm rot="20581200">
            <a:off x="2931840" y="5611320"/>
            <a:ext cx="2592360" cy="5940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6480">
                  <a:solidFill>
                    <a:srgbClr val="000000"/>
                  </a:solidFill>
                  <a:miter/>
                </a:ln>
                <a:solidFill>
                  <a:srgbClr val="B2B2B2">
                    <a:alpha val="80000"/>
                  </a:srgbClr>
                </a:solidFill>
                <a:effectLst>
                  <a:outerShdw dist="40186" dir="1096358" rotWithShape="0">
                    <a:srgbClr val="9999FF"/>
                  </a:outerShdw>
                </a:effectLst>
                <a:uFillTx/>
                <a:latin typeface="Arial Black"/>
              </a:rPr>
              <a:t>Commercialisation</a:t>
            </a:r>
            <a:endParaRPr lang="fr-FR" sz="2400" b="0" u="none" spc="3" strike="noStrike">
              <a:ln w="6480">
                <a:solidFill>
                  <a:srgbClr val="000000"/>
                </a:solidFill>
                <a:miter/>
              </a:ln>
              <a:solidFill>
                <a:srgbClr val="B2B2B2">
                  <a:alpha val="80000"/>
                </a:srgbClr>
              </a:solidFill>
              <a:effectLst>
                <a:outerShdw dist="40186" dir="1096358" rotWithShape="0">
                  <a:srgbClr val="9999FF"/>
                </a:outerShdw>
              </a:effectLst>
              <a:uFillTx/>
              <a:latin typeface="Arial Black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6480">
                  <a:solidFill>
                    <a:srgbClr val="000000"/>
                  </a:solidFill>
                  <a:miter/>
                </a:ln>
                <a:solidFill>
                  <a:srgbClr val="B2B2B2">
                    <a:alpha val="80000"/>
                  </a:srgbClr>
                </a:solidFill>
                <a:effectLst>
                  <a:outerShdw dist="40186" dir="1096358" rotWithShape="0">
                    <a:srgbClr val="9999FF"/>
                  </a:outerShdw>
                </a:effectLst>
                <a:uFillTx/>
                <a:latin typeface="Arial Black"/>
              </a:rPr>
              <a:t>6%</a:t>
            </a:r>
            <a:endParaRPr lang="fr-FR" sz="2400" b="0" u="none" spc="3" strike="noStrike">
              <a:ln w="6480">
                <a:solidFill>
                  <a:srgbClr val="000000"/>
                </a:solidFill>
                <a:miter/>
              </a:ln>
              <a:solidFill>
                <a:srgbClr val="B2B2B2">
                  <a:alpha val="80000"/>
                </a:srgbClr>
              </a:solidFill>
              <a:effectLst>
                <a:outerShdw dist="40186" dir="1096358" rotWithShape="0">
                  <a:srgbClr val="9999FF"/>
                </a:outerShdw>
              </a:effectLst>
              <a:uFillTx/>
              <a:latin typeface="Arial Black"/>
            </a:endParaRPr>
          </a:p>
        </p:txBody>
      </p:sp>
    </p:spTree>
  </p:cSld>
  <p:transition spd="slow">
    <p:fade thruBlk="true"/>
  </p:transition>
  <p:timing>
    <p:tnLst>
      <p:par>
        <p:cTn id="146" dur="indefinite" restart="never" nodeType="tmRoot">
          <p:childTnLst>
            <p:seq>
              <p:cTn id="147" dur="indefinite" nodeType="mainSeq">
                <p:childTnLst>
                  <p:par>
                    <p:cTn id="148" fill="hold" nodeType="clickEffect">
                      <p:stCondLst>
                        <p:cond delay="indefinite"/>
                      </p:stCondLst>
                      <p:childTnLst>
                        <p:par>
                          <p:cTn id="14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fill="hold" nodeType="clickEffect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15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Effect">
                      <p:stCondLst>
                        <p:cond delay="indefinite"/>
                      </p:stCondLst>
                      <p:childTnLst>
                        <p:par>
                          <p:cTn id="15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fill="hold" nodeType="clickEffect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15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fill="hold" nodeType="withEffect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16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Effect">
                      <p:stCondLst>
                        <p:cond delay="indefinite"/>
                      </p:stCondLst>
                      <p:childTnLst>
                        <p:par>
                          <p:cTn id="1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fill="hold" nodeType="clickEffect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16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Effect">
                      <p:stCondLst>
                        <p:cond delay="indefinite"/>
                      </p:stCondLst>
                      <p:childTnLst>
                        <p:par>
                          <p:cTn id="16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fill="hold" nodeType="clickEffect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17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Effect">
                      <p:stCondLst>
                        <p:cond delay="indefinite"/>
                      </p:stCondLst>
                      <p:childTnLst>
                        <p:par>
                          <p:cTn id="17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8E-006 8.33333E-007 L -1.01502 -0.00139 E">
                                      <p:cBhvr>
                                        <p:cTn id="174" dur="1000" fill="hold"/>
                                        <p:tgtEl>
                                          <p:spTgt spid="11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DBC85A5-2994-40C3-B1F7-C2C8910B49E7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50B4B92-8CBA-4A81-B543-10BAB78D3EA2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Line 31"/>
          <p:cNvSpPr/>
          <p:nvPr/>
        </p:nvSpPr>
        <p:spPr>
          <a:xfrm flipV="1">
            <a:off x="5256360" y="3357360"/>
            <a:ext cx="0" cy="34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11880" rIns="90000" bIns="-1188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2" name="Picture 10"/>
          <p:cNvPicPr/>
          <p:nvPr/>
        </p:nvPicPr>
        <p:blipFill>
          <a:blip r:embed="rId1"/>
          <a:stretch/>
        </p:blipFill>
        <p:spPr>
          <a:xfrm>
            <a:off x="934920" y="189000"/>
            <a:ext cx="5775480" cy="585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WordArt 11"/>
          <p:cNvSpPr txBox="1"/>
          <p:nvPr/>
        </p:nvSpPr>
        <p:spPr>
          <a:xfrm>
            <a:off x="1800360" y="225360"/>
            <a:ext cx="1008000" cy="64764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SlantUp">
              <a:avLst>
                <a:gd name="adj" fmla="val 55556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uFillTx/>
                <a:latin typeface="Tahoma"/>
              </a:rPr>
              <a:t>Surfaces</a:t>
            </a:r>
            <a:endParaRPr lang="fr-FR" sz="2400" b="0" u="none" spc="3" strike="noStrike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uFillTx/>
              <a:latin typeface="Tahoma"/>
            </a:endParaRPr>
          </a:p>
        </p:txBody>
      </p:sp>
      <p:sp>
        <p:nvSpPr>
          <p:cNvPr id="124" name="WordArt 12"/>
          <p:cNvSpPr txBox="1"/>
          <p:nvPr/>
        </p:nvSpPr>
        <p:spPr>
          <a:xfrm>
            <a:off x="2951280" y="260280"/>
            <a:ext cx="1584360" cy="79236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SlantUp">
              <a:avLst>
                <a:gd name="adj" fmla="val 55556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uFillTx/>
                <a:latin typeface="Tahoma"/>
              </a:rPr>
              <a:t>Coût Construction</a:t>
            </a:r>
            <a:endParaRPr lang="fr-FR" sz="2400" b="0" u="none" spc="3" strike="noStrike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uFillTx/>
              <a:latin typeface="Tahoma"/>
            </a:endParaRPr>
          </a:p>
        </p:txBody>
      </p:sp>
      <p:sp>
        <p:nvSpPr>
          <p:cNvPr id="125" name="WordArt 13"/>
          <p:cNvSpPr txBox="1"/>
          <p:nvPr/>
        </p:nvSpPr>
        <p:spPr>
          <a:xfrm>
            <a:off x="5076720" y="297000"/>
            <a:ext cx="1513080" cy="64908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SlantUp">
              <a:avLst>
                <a:gd name="adj" fmla="val 55556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uFillTx/>
                <a:latin typeface="Tahoma"/>
              </a:rPr>
              <a:t>Prix de vente</a:t>
            </a:r>
            <a:endParaRPr lang="fr-FR" sz="2400" b="0" u="none" spc="3" strike="noStrike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uFillTx/>
              <a:latin typeface="Tahoma"/>
            </a:endParaRPr>
          </a:p>
        </p:txBody>
      </p:sp>
      <p:sp>
        <p:nvSpPr>
          <p:cNvPr id="126" name="Oval 14"/>
          <p:cNvSpPr/>
          <p:nvPr/>
        </p:nvSpPr>
        <p:spPr>
          <a:xfrm>
            <a:off x="5076720" y="5445000"/>
            <a:ext cx="1773360" cy="755640"/>
          </a:xfrm>
          <a:prstGeom prst="ellipse">
            <a:avLst/>
          </a:prstGeom>
          <a:solidFill>
            <a:srgbClr val="292929">
              <a:alpha val="20000"/>
            </a:srgbClr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WordArt 15"/>
          <p:cNvSpPr txBox="1"/>
          <p:nvPr/>
        </p:nvSpPr>
        <p:spPr>
          <a:xfrm>
            <a:off x="5472000" y="4473720"/>
            <a:ext cx="1513080" cy="64908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SlantUp">
              <a:avLst>
                <a:gd name="adj" fmla="val 55556"/>
              </a:avLst>
            </a:prstTxWarp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pc="3" strike="noStrike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uFillTx/>
                <a:latin typeface="Tahoma"/>
              </a:rPr>
              <a:t>MARGE</a:t>
            </a:r>
            <a:endParaRPr lang="fr-FR" sz="2400" b="0" u="none" spc="3" strike="noStrike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uFillTx/>
              <a:latin typeface="Tahoma"/>
            </a:endParaRPr>
          </a:p>
        </p:txBody>
      </p:sp>
      <p:sp>
        <p:nvSpPr>
          <p:cNvPr id="128" name="Line 17"/>
          <p:cNvSpPr/>
          <p:nvPr/>
        </p:nvSpPr>
        <p:spPr>
          <a:xfrm>
            <a:off x="1763640" y="981000"/>
            <a:ext cx="3492720" cy="3924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Line 18"/>
          <p:cNvSpPr/>
          <p:nvPr/>
        </p:nvSpPr>
        <p:spPr>
          <a:xfrm>
            <a:off x="4248000" y="836640"/>
            <a:ext cx="1548000" cy="3708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Line 19"/>
          <p:cNvSpPr/>
          <p:nvPr/>
        </p:nvSpPr>
        <p:spPr>
          <a:xfrm flipH="1">
            <a:off x="6300360" y="836640"/>
            <a:ext cx="71640" cy="35640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Line 20"/>
          <p:cNvSpPr/>
          <p:nvPr/>
        </p:nvSpPr>
        <p:spPr>
          <a:xfrm flipV="1">
            <a:off x="1727280" y="728280"/>
            <a:ext cx="684000" cy="252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Line 21"/>
          <p:cNvSpPr/>
          <p:nvPr/>
        </p:nvSpPr>
        <p:spPr>
          <a:xfrm flipH="1">
            <a:off x="3924360" y="836640"/>
            <a:ext cx="39528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24480" rIns="90000" bIns="2448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Line 22"/>
          <p:cNvSpPr/>
          <p:nvPr/>
        </p:nvSpPr>
        <p:spPr>
          <a:xfrm flipH="1" flipV="1">
            <a:off x="5977080" y="799920"/>
            <a:ext cx="358560" cy="107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Text Box 40"/>
          <p:cNvSpPr/>
          <p:nvPr/>
        </p:nvSpPr>
        <p:spPr>
          <a:xfrm>
            <a:off x="2158920" y="2997360"/>
            <a:ext cx="2206800" cy="576000"/>
          </a:xfrm>
          <a:prstGeom prst="rect">
            <a:avLst/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Risque du projet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Rectangle 44"/>
          <p:cNvSpPr/>
          <p:nvPr/>
        </p:nvSpPr>
        <p:spPr>
          <a:xfrm>
            <a:off x="5328720" y="1592280"/>
            <a:ext cx="2277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333399"/>
                </a:solidFill>
                <a:effectLst/>
                <a:uFillTx/>
                <a:latin typeface="Arial"/>
              </a:rPr>
              <a:t>Risque commercial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Rectangle 46"/>
          <p:cNvSpPr/>
          <p:nvPr/>
        </p:nvSpPr>
        <p:spPr>
          <a:xfrm>
            <a:off x="2449440" y="4329000"/>
            <a:ext cx="2683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Arial"/>
              </a:rPr>
              <a:t>Risque de financement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Rectangle 47"/>
          <p:cNvSpPr/>
          <p:nvPr/>
        </p:nvSpPr>
        <p:spPr>
          <a:xfrm>
            <a:off x="2017800" y="1268280"/>
            <a:ext cx="3609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003366"/>
                </a:solidFill>
                <a:effectLst/>
                <a:uFillTx/>
                <a:latin typeface="Arial"/>
              </a:rPr>
              <a:t>Risque du coût de construction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5" dur="indefinite" restart="never" nodeType="tmRoot">
          <p:childTnLst>
            <p:seq>
              <p:cTn id="176" dur="indefinite" nodeType="mainSeq">
                <p:childTnLst>
                  <p:par>
                    <p:cTn id="177" fill="hold" nodeType="clickEffect">
                      <p:stCondLst>
                        <p:cond delay="0"/>
                      </p:stCondLst>
                      <p:childTnLst>
                        <p:par>
                          <p:cTn id="17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fill="hold" nodeType="withEffect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18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fill="hold" nodeType="withEffect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18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fill="hold" nodeType="withEffect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18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fill="hold" nodeType="with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Effect">
                      <p:stCondLst>
                        <p:cond delay="indefinite"/>
                      </p:stCondLst>
                      <p:childTnLst>
                        <p:par>
                          <p:cTn id="19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Box 2"/>
          <p:cNvSpPr/>
          <p:nvPr/>
        </p:nvSpPr>
        <p:spPr>
          <a:xfrm>
            <a:off x="1884240" y="297000"/>
            <a:ext cx="7259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none" strike="noStrike">
                <a:solidFill>
                  <a:srgbClr val="333399"/>
                </a:solidFill>
                <a:effectLst/>
                <a:uFillTx/>
                <a:latin typeface="Comic Sans MS"/>
              </a:rPr>
              <a:t>Evaluation des risques financiers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Text Box 3"/>
          <p:cNvSpPr/>
          <p:nvPr/>
        </p:nvSpPr>
        <p:spPr>
          <a:xfrm>
            <a:off x="922320" y="782640"/>
            <a:ext cx="7873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Hypothèse du budget de base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Text Box 4"/>
          <p:cNvSpPr/>
          <p:nvPr/>
        </p:nvSpPr>
        <p:spPr>
          <a:xfrm>
            <a:off x="922320" y="2187720"/>
            <a:ext cx="7356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FF3300"/>
                </a:solidFill>
                <a:effectLst/>
                <a:uFillTx/>
                <a:latin typeface="Arial"/>
              </a:rPr>
              <a:t>Levier n° 1 : le rendement de plan ("risque projet")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Text Box 5"/>
          <p:cNvSpPr/>
          <p:nvPr/>
        </p:nvSpPr>
        <p:spPr>
          <a:xfrm>
            <a:off x="922320" y="3699000"/>
            <a:ext cx="5954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FF3300"/>
                </a:solidFill>
                <a:effectLst/>
                <a:uFillTx/>
                <a:latin typeface="Arial"/>
              </a:rPr>
              <a:t>Levier n°2 : le coût de construction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Text Box 6"/>
          <p:cNvSpPr/>
          <p:nvPr/>
        </p:nvSpPr>
        <p:spPr>
          <a:xfrm>
            <a:off x="922320" y="5157720"/>
            <a:ext cx="7586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FF3300"/>
                </a:solidFill>
                <a:effectLst/>
                <a:uFillTx/>
                <a:latin typeface="Arial"/>
              </a:rPr>
              <a:t>Levier n° 3 : le prix de vente ("risque commercial")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3" name="Picture 7"/>
          <p:cNvPicPr/>
          <p:nvPr/>
        </p:nvPicPr>
        <p:blipFill>
          <a:blip r:embed="rId1"/>
          <a:stretch/>
        </p:blipFill>
        <p:spPr>
          <a:xfrm>
            <a:off x="54000" y="1182600"/>
            <a:ext cx="8947080" cy="114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Picture 8"/>
          <p:cNvPicPr/>
          <p:nvPr/>
        </p:nvPicPr>
        <p:blipFill>
          <a:blip r:embed="rId2"/>
          <a:stretch/>
        </p:blipFill>
        <p:spPr>
          <a:xfrm>
            <a:off x="150840" y="2602080"/>
            <a:ext cx="8842320" cy="1134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Picture 9"/>
          <p:cNvPicPr/>
          <p:nvPr/>
        </p:nvPicPr>
        <p:blipFill>
          <a:blip r:embed="rId3"/>
          <a:stretch/>
        </p:blipFill>
        <p:spPr>
          <a:xfrm>
            <a:off x="76320" y="4105440"/>
            <a:ext cx="8991360" cy="115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Picture 10"/>
          <p:cNvPicPr/>
          <p:nvPr/>
        </p:nvPicPr>
        <p:blipFill>
          <a:blip r:embed="rId4"/>
          <a:stretch/>
        </p:blipFill>
        <p:spPr>
          <a:xfrm>
            <a:off x="76320" y="5457960"/>
            <a:ext cx="8991360" cy="1155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Oval 11"/>
          <p:cNvSpPr/>
          <p:nvPr/>
        </p:nvSpPr>
        <p:spPr>
          <a:xfrm>
            <a:off x="1595520" y="2779560"/>
            <a:ext cx="958680" cy="324000"/>
          </a:xfrm>
          <a:prstGeom prst="ellipse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Oval 12"/>
          <p:cNvSpPr/>
          <p:nvPr/>
        </p:nvSpPr>
        <p:spPr>
          <a:xfrm>
            <a:off x="3516480" y="4294080"/>
            <a:ext cx="1150920" cy="324000"/>
          </a:xfrm>
          <a:prstGeom prst="ellipse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Oval 13"/>
          <p:cNvSpPr/>
          <p:nvPr/>
        </p:nvSpPr>
        <p:spPr>
          <a:xfrm>
            <a:off x="5722920" y="5805360"/>
            <a:ext cx="1152720" cy="324000"/>
          </a:xfrm>
          <a:prstGeom prst="ellipse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Oval 14"/>
          <p:cNvSpPr/>
          <p:nvPr/>
        </p:nvSpPr>
        <p:spPr>
          <a:xfrm>
            <a:off x="8185320" y="3429000"/>
            <a:ext cx="958680" cy="324000"/>
          </a:xfrm>
          <a:prstGeom prst="ellipse">
            <a:avLst/>
          </a:prstGeom>
          <a:noFill/>
          <a:ln w="38160">
            <a:solidFill>
              <a:srgbClr val="0099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Oval 15"/>
          <p:cNvSpPr/>
          <p:nvPr/>
        </p:nvSpPr>
        <p:spPr>
          <a:xfrm>
            <a:off x="8185320" y="4941720"/>
            <a:ext cx="958680" cy="324000"/>
          </a:xfrm>
          <a:prstGeom prst="ellipse">
            <a:avLst/>
          </a:prstGeom>
          <a:noFill/>
          <a:ln w="38160">
            <a:solidFill>
              <a:srgbClr val="0099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Oval 16"/>
          <p:cNvSpPr/>
          <p:nvPr/>
        </p:nvSpPr>
        <p:spPr>
          <a:xfrm>
            <a:off x="8185320" y="6399360"/>
            <a:ext cx="958680" cy="323640"/>
          </a:xfrm>
          <a:prstGeom prst="ellipse">
            <a:avLst/>
          </a:prstGeom>
          <a:noFill/>
          <a:ln w="38160">
            <a:solidFill>
              <a:srgbClr val="0099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Line 17"/>
          <p:cNvSpPr/>
          <p:nvPr/>
        </p:nvSpPr>
        <p:spPr>
          <a:xfrm>
            <a:off x="2554200" y="2943360"/>
            <a:ext cx="5473800" cy="539640"/>
          </a:xfrm>
          <a:prstGeom prst="line">
            <a:avLst/>
          </a:prstGeom>
          <a:ln w="25560">
            <a:solidFill>
              <a:srgbClr val="FF33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Line 18"/>
          <p:cNvSpPr/>
          <p:nvPr/>
        </p:nvSpPr>
        <p:spPr>
          <a:xfrm>
            <a:off x="4667400" y="4508640"/>
            <a:ext cx="3456000" cy="433080"/>
          </a:xfrm>
          <a:prstGeom prst="line">
            <a:avLst/>
          </a:prstGeom>
          <a:ln w="25560">
            <a:solidFill>
              <a:srgbClr val="FF33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Line 19"/>
          <p:cNvSpPr/>
          <p:nvPr/>
        </p:nvSpPr>
        <p:spPr>
          <a:xfrm>
            <a:off x="6780240" y="6075360"/>
            <a:ext cx="1343160" cy="378000"/>
          </a:xfrm>
          <a:prstGeom prst="line">
            <a:avLst/>
          </a:prstGeom>
          <a:ln w="25560">
            <a:solidFill>
              <a:srgbClr val="FF33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Text Box 20"/>
          <p:cNvSpPr/>
          <p:nvPr/>
        </p:nvSpPr>
        <p:spPr>
          <a:xfrm>
            <a:off x="1595520" y="2349360"/>
            <a:ext cx="1631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FF3300"/>
                </a:solidFill>
                <a:effectLst/>
                <a:uFillTx/>
                <a:latin typeface="Arial"/>
              </a:rPr>
              <a:t>- 3 points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Text Box 21"/>
          <p:cNvSpPr/>
          <p:nvPr/>
        </p:nvSpPr>
        <p:spPr>
          <a:xfrm>
            <a:off x="4091040" y="3879720"/>
            <a:ext cx="1631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FF3300"/>
                </a:solidFill>
                <a:effectLst/>
                <a:uFillTx/>
                <a:latin typeface="Arial"/>
              </a:rPr>
              <a:t>+ 10%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Text Box 22"/>
          <p:cNvSpPr/>
          <p:nvPr/>
        </p:nvSpPr>
        <p:spPr>
          <a:xfrm>
            <a:off x="5627520" y="5391000"/>
            <a:ext cx="1632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FF3300"/>
                </a:solidFill>
                <a:effectLst/>
                <a:uFillTx/>
                <a:latin typeface="Arial"/>
              </a:rPr>
              <a:t>- 10%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Oval 23"/>
          <p:cNvSpPr/>
          <p:nvPr/>
        </p:nvSpPr>
        <p:spPr>
          <a:xfrm>
            <a:off x="1595520" y="1322280"/>
            <a:ext cx="958680" cy="324000"/>
          </a:xfrm>
          <a:prstGeom prst="ellipse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Oval 24"/>
          <p:cNvSpPr/>
          <p:nvPr/>
        </p:nvSpPr>
        <p:spPr>
          <a:xfrm>
            <a:off x="3516480" y="1322280"/>
            <a:ext cx="958680" cy="324000"/>
          </a:xfrm>
          <a:prstGeom prst="ellipse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Oval 25"/>
          <p:cNvSpPr/>
          <p:nvPr/>
        </p:nvSpPr>
        <p:spPr>
          <a:xfrm>
            <a:off x="5821200" y="1322280"/>
            <a:ext cx="959040" cy="324000"/>
          </a:xfrm>
          <a:prstGeom prst="ellipse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9" dur="indefinite" restart="never" nodeType="tmRoot">
          <p:childTnLst>
            <p:seq>
              <p:cTn id="200" dur="indefinite" nodeType="mainSeq">
                <p:childTnLst>
                  <p:par>
                    <p:cTn id="201" fill="hold" nodeType="clickEffect">
                      <p:stCondLst>
                        <p:cond delay="indefinite"/>
                      </p:stCondLst>
                      <p:childTnLst>
                        <p:par>
                          <p:cTn id="20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Effect">
                      <p:stCondLst>
                        <p:cond delay="indefinite"/>
                      </p:stCondLst>
                      <p:childTnLst>
                        <p:par>
                          <p:cTn id="20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Effect">
                      <p:stCondLst>
                        <p:cond delay="indefinite"/>
                      </p:stCondLst>
                      <p:childTnLst>
                        <p:par>
                          <p:cTn id="2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Effect">
                      <p:stCondLst>
                        <p:cond delay="indefinite"/>
                      </p:stCondLst>
                      <p:childTnLst>
                        <p:par>
                          <p:cTn id="2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Effect">
                      <p:stCondLst>
                        <p:cond delay="indefinite"/>
                      </p:stCondLst>
                      <p:childTnLst>
                        <p:par>
                          <p:cTn id="26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Effect">
                      <p:stCondLst>
                        <p:cond delay="indefinite"/>
                      </p:stCondLst>
                      <p:childTnLst>
                        <p:par>
                          <p:cTn id="28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fill="hold" nodeType="with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Box 2"/>
          <p:cNvSpPr/>
          <p:nvPr/>
        </p:nvSpPr>
        <p:spPr>
          <a:xfrm>
            <a:off x="1884240" y="297000"/>
            <a:ext cx="7007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none" strike="noStrike">
                <a:solidFill>
                  <a:srgbClr val="333399"/>
                </a:solidFill>
                <a:effectLst/>
                <a:uFillTx/>
                <a:latin typeface="Comic Sans MS"/>
              </a:rPr>
              <a:t>Ratios usuels du budget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Text Box 3"/>
          <p:cNvSpPr/>
          <p:nvPr/>
        </p:nvSpPr>
        <p:spPr>
          <a:xfrm>
            <a:off x="2844720" y="998640"/>
            <a:ext cx="278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Taux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Text Box 4"/>
          <p:cNvSpPr/>
          <p:nvPr/>
        </p:nvSpPr>
        <p:spPr>
          <a:xfrm>
            <a:off x="6012000" y="998640"/>
            <a:ext cx="278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Assiette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Text Box 5"/>
          <p:cNvSpPr/>
          <p:nvPr/>
        </p:nvSpPr>
        <p:spPr>
          <a:xfrm>
            <a:off x="0" y="1432080"/>
            <a:ext cx="278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Aléas s/ travaux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Text Box 6"/>
          <p:cNvSpPr/>
          <p:nvPr/>
        </p:nvSpPr>
        <p:spPr>
          <a:xfrm>
            <a:off x="3421080" y="1432080"/>
            <a:ext cx="1824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3% à 5%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Text Box 7"/>
          <p:cNvSpPr/>
          <p:nvPr/>
        </p:nvSpPr>
        <p:spPr>
          <a:xfrm>
            <a:off x="5627520" y="1432080"/>
            <a:ext cx="3516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Montant des travaux HT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Text Box 8"/>
          <p:cNvSpPr/>
          <p:nvPr/>
        </p:nvSpPr>
        <p:spPr>
          <a:xfrm>
            <a:off x="0" y="1913040"/>
            <a:ext cx="332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Honoraires architecte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Text Box 9"/>
          <p:cNvSpPr/>
          <p:nvPr/>
        </p:nvSpPr>
        <p:spPr>
          <a:xfrm>
            <a:off x="826920" y="2187720"/>
            <a:ext cx="3324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Mission complète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Text Box 10"/>
          <p:cNvSpPr/>
          <p:nvPr/>
        </p:nvSpPr>
        <p:spPr>
          <a:xfrm>
            <a:off x="826920" y="2457360"/>
            <a:ext cx="3324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Conception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Text Box 11"/>
          <p:cNvSpPr/>
          <p:nvPr/>
        </p:nvSpPr>
        <p:spPr>
          <a:xfrm>
            <a:off x="826920" y="2727360"/>
            <a:ext cx="3324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Exécution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Text Box 12"/>
          <p:cNvSpPr/>
          <p:nvPr/>
        </p:nvSpPr>
        <p:spPr>
          <a:xfrm>
            <a:off x="3421080" y="2187720"/>
            <a:ext cx="1824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6% à 7,5%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Text Box 13"/>
          <p:cNvSpPr/>
          <p:nvPr/>
        </p:nvSpPr>
        <p:spPr>
          <a:xfrm>
            <a:off x="3421080" y="2457360"/>
            <a:ext cx="1824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3% à 5%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Text Box 14"/>
          <p:cNvSpPr/>
          <p:nvPr/>
        </p:nvSpPr>
        <p:spPr>
          <a:xfrm>
            <a:off x="3421080" y="2727360"/>
            <a:ext cx="1824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2% à 3%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Text Box 15"/>
          <p:cNvSpPr/>
          <p:nvPr/>
        </p:nvSpPr>
        <p:spPr>
          <a:xfrm>
            <a:off x="5627520" y="2349360"/>
            <a:ext cx="35164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Montant des travaux HT (parfois TTC)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Text Box 16"/>
          <p:cNvSpPr/>
          <p:nvPr/>
        </p:nvSpPr>
        <p:spPr>
          <a:xfrm>
            <a:off x="0" y="3751200"/>
            <a:ext cx="332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Bureau de contrôle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Text Box 17"/>
          <p:cNvSpPr/>
          <p:nvPr/>
        </p:nvSpPr>
        <p:spPr>
          <a:xfrm>
            <a:off x="0" y="4022640"/>
            <a:ext cx="332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Coordinateur SPS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Text Box 18"/>
          <p:cNvSpPr/>
          <p:nvPr/>
        </p:nvSpPr>
        <p:spPr>
          <a:xfrm>
            <a:off x="3322800" y="3751200"/>
            <a:ext cx="1825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0,5%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Text Box 19"/>
          <p:cNvSpPr/>
          <p:nvPr/>
        </p:nvSpPr>
        <p:spPr>
          <a:xfrm>
            <a:off x="3322800" y="4022640"/>
            <a:ext cx="1825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0,5%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Text Box 20"/>
          <p:cNvSpPr/>
          <p:nvPr/>
        </p:nvSpPr>
        <p:spPr>
          <a:xfrm>
            <a:off x="5627520" y="3879720"/>
            <a:ext cx="3516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Montant des travaux TTC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Text Box 21"/>
          <p:cNvSpPr/>
          <p:nvPr/>
        </p:nvSpPr>
        <p:spPr>
          <a:xfrm>
            <a:off x="0" y="3263760"/>
            <a:ext cx="332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BET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Text Box 22"/>
          <p:cNvSpPr/>
          <p:nvPr/>
        </p:nvSpPr>
        <p:spPr>
          <a:xfrm>
            <a:off x="3322800" y="3263760"/>
            <a:ext cx="1825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0,5% à 1%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Text Box 23"/>
          <p:cNvSpPr/>
          <p:nvPr/>
        </p:nvSpPr>
        <p:spPr>
          <a:xfrm>
            <a:off x="5627520" y="3267000"/>
            <a:ext cx="3516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Montant des travaux TTC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Text Box 24"/>
          <p:cNvSpPr/>
          <p:nvPr/>
        </p:nvSpPr>
        <p:spPr>
          <a:xfrm>
            <a:off x="0" y="4618080"/>
            <a:ext cx="332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Honoraires de gestion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Text Box 25"/>
          <p:cNvSpPr/>
          <p:nvPr/>
        </p:nvSpPr>
        <p:spPr>
          <a:xfrm>
            <a:off x="3322800" y="4618080"/>
            <a:ext cx="1825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4% à 5%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Text Box 26"/>
          <p:cNvSpPr/>
          <p:nvPr/>
        </p:nvSpPr>
        <p:spPr>
          <a:xfrm>
            <a:off x="5627520" y="4618080"/>
            <a:ext cx="3516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Chiffre d’affaires TTC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Text Box 27"/>
          <p:cNvSpPr/>
          <p:nvPr/>
        </p:nvSpPr>
        <p:spPr>
          <a:xfrm>
            <a:off x="0" y="5157720"/>
            <a:ext cx="332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Financement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Text Box 28"/>
          <p:cNvSpPr/>
          <p:nvPr/>
        </p:nvSpPr>
        <p:spPr>
          <a:xfrm>
            <a:off x="3322800" y="5157720"/>
            <a:ext cx="1825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2% à 4%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Text Box 29"/>
          <p:cNvSpPr/>
          <p:nvPr/>
        </p:nvSpPr>
        <p:spPr>
          <a:xfrm>
            <a:off x="5627520" y="5157720"/>
            <a:ext cx="35164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Dépenses TTC hors frais commercialisation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Line 30"/>
          <p:cNvSpPr/>
          <p:nvPr/>
        </p:nvSpPr>
        <p:spPr>
          <a:xfrm>
            <a:off x="96840" y="1809720"/>
            <a:ext cx="8699400" cy="0"/>
          </a:xfrm>
          <a:prstGeom prst="line">
            <a:avLst/>
          </a:prstGeom>
          <a:ln w="381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Line 31"/>
          <p:cNvSpPr/>
          <p:nvPr/>
        </p:nvSpPr>
        <p:spPr>
          <a:xfrm>
            <a:off x="96840" y="3105000"/>
            <a:ext cx="8699400" cy="0"/>
          </a:xfrm>
          <a:prstGeom prst="line">
            <a:avLst/>
          </a:prstGeom>
          <a:ln w="381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Line 32"/>
          <p:cNvSpPr/>
          <p:nvPr/>
        </p:nvSpPr>
        <p:spPr>
          <a:xfrm>
            <a:off x="96840" y="3646440"/>
            <a:ext cx="8699400" cy="0"/>
          </a:xfrm>
          <a:prstGeom prst="line">
            <a:avLst/>
          </a:prstGeom>
          <a:ln w="381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Line 33"/>
          <p:cNvSpPr/>
          <p:nvPr/>
        </p:nvSpPr>
        <p:spPr>
          <a:xfrm>
            <a:off x="96840" y="4402080"/>
            <a:ext cx="8699400" cy="0"/>
          </a:xfrm>
          <a:prstGeom prst="line">
            <a:avLst/>
          </a:prstGeom>
          <a:ln w="381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Line 34"/>
          <p:cNvSpPr/>
          <p:nvPr/>
        </p:nvSpPr>
        <p:spPr>
          <a:xfrm>
            <a:off x="96840" y="4998960"/>
            <a:ext cx="8699400" cy="0"/>
          </a:xfrm>
          <a:prstGeom prst="line">
            <a:avLst/>
          </a:prstGeom>
          <a:ln w="381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Line 35"/>
          <p:cNvSpPr/>
          <p:nvPr/>
        </p:nvSpPr>
        <p:spPr>
          <a:xfrm>
            <a:off x="96840" y="5646600"/>
            <a:ext cx="8699400" cy="0"/>
          </a:xfrm>
          <a:prstGeom prst="line">
            <a:avLst/>
          </a:prstGeom>
          <a:ln w="381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Line 36"/>
          <p:cNvSpPr/>
          <p:nvPr/>
        </p:nvSpPr>
        <p:spPr>
          <a:xfrm>
            <a:off x="96840" y="1322280"/>
            <a:ext cx="8699400" cy="0"/>
          </a:xfrm>
          <a:prstGeom prst="line">
            <a:avLst/>
          </a:prstGeom>
          <a:ln w="381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Text Box 37"/>
          <p:cNvSpPr/>
          <p:nvPr/>
        </p:nvSpPr>
        <p:spPr>
          <a:xfrm>
            <a:off x="0" y="5856120"/>
            <a:ext cx="332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MARGE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Text Box 38"/>
          <p:cNvSpPr/>
          <p:nvPr/>
        </p:nvSpPr>
        <p:spPr>
          <a:xfrm>
            <a:off x="3322800" y="5856120"/>
            <a:ext cx="1825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7% à 8%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Text Box 39"/>
          <p:cNvSpPr/>
          <p:nvPr/>
        </p:nvSpPr>
        <p:spPr>
          <a:xfrm>
            <a:off x="5627520" y="5856120"/>
            <a:ext cx="3516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Chiffre d’affaires HT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Line 40"/>
          <p:cNvSpPr/>
          <p:nvPr/>
        </p:nvSpPr>
        <p:spPr>
          <a:xfrm>
            <a:off x="96840" y="6346800"/>
            <a:ext cx="8699400" cy="0"/>
          </a:xfrm>
          <a:prstGeom prst="line">
            <a:avLst/>
          </a:prstGeom>
          <a:ln w="381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Text Box 41"/>
          <p:cNvSpPr/>
          <p:nvPr/>
        </p:nvSpPr>
        <p:spPr>
          <a:xfrm>
            <a:off x="1884240" y="674640"/>
            <a:ext cx="7007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 u="none" strike="noStrike">
                <a:solidFill>
                  <a:srgbClr val="333399"/>
                </a:solidFill>
                <a:effectLst/>
                <a:uFillTx/>
                <a:latin typeface="Comic Sans MS"/>
              </a:rPr>
              <a:t>Ordres de grandeur 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iming>
    <p:tnLst>
      <p:par>
        <p:cTn id="296" dur="indefinite" restart="never" nodeType="tmRoot">
          <p:childTnLst>
            <p:seq>
              <p:cTn id="297" dur="indefinite" nodeType="mainSeq">
                <p:childTnLst>
                  <p:par>
                    <p:cTn id="298" fill="hold" nodeType="clickEffect">
                      <p:stCondLst>
                        <p:cond delay="indefinite"/>
                      </p:stCondLst>
                      <p:childTnLst>
                        <p:par>
                          <p:cTn id="29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Effect">
                      <p:stCondLst>
                        <p:cond delay="indefinite"/>
                      </p:stCondLst>
                      <p:childTnLst>
                        <p:par>
                          <p:cTn id="30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Effect">
                      <p:stCondLst>
                        <p:cond delay="indefinite"/>
                      </p:stCondLst>
                      <p:childTnLst>
                        <p:par>
                          <p:cTn id="31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Effect">
                      <p:stCondLst>
                        <p:cond delay="indefinite"/>
                      </p:stCondLst>
                      <p:childTnLst>
                        <p:par>
                          <p:cTn id="3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Effect">
                      <p:stCondLst>
                        <p:cond delay="indefinite"/>
                      </p:stCondLst>
                      <p:childTnLst>
                        <p:par>
                          <p:cTn id="3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Effect">
                      <p:stCondLst>
                        <p:cond delay="indefinite"/>
                      </p:stCondLst>
                      <p:childTnLst>
                        <p:par>
                          <p:cTn id="33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Effect">
                      <p:stCondLst>
                        <p:cond delay="indefinite"/>
                      </p:stCondLst>
                      <p:childTnLst>
                        <p:par>
                          <p:cTn id="34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Effect">
                      <p:stCondLst>
                        <p:cond delay="indefinite"/>
                      </p:stCondLst>
                      <p:childTnLst>
                        <p:par>
                          <p:cTn id="35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Effect">
                      <p:stCondLst>
                        <p:cond delay="indefinite"/>
                      </p:stCondLst>
                      <p:childTnLst>
                        <p:par>
                          <p:cTn id="36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488C5D5-E31B-4F8E-9A53-2200CBDEDA00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7329462-E24A-4769-9226-5D4A551DEC4F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7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47640" y="115884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Le foncier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6" name="Picture 6"/>
          <p:cNvPicPr/>
          <p:nvPr/>
        </p:nvPicPr>
        <p:blipFill>
          <a:blip r:embed="rId1"/>
          <a:stretch/>
        </p:blipFill>
        <p:spPr>
          <a:xfrm>
            <a:off x="1368360" y="2492280"/>
            <a:ext cx="6270840" cy="2759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Espace réservé de la date 2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134CA6B-27D4-46D7-AF29-82542E8D6776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024D90-B133-49F7-ABD3-FBBA77217CDF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Text Box 3"/>
          <p:cNvSpPr/>
          <p:nvPr/>
        </p:nvSpPr>
        <p:spPr>
          <a:xfrm>
            <a:off x="154080" y="584280"/>
            <a:ext cx="8737560" cy="714600"/>
          </a:xfrm>
          <a:prstGeom prst="rect">
            <a:avLst/>
          </a:prstGeom>
          <a:solidFill>
            <a:srgbClr val="FFCC00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82800" rIns="90000" bIns="82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prix du terrain à bâtir </a:t>
            </a: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(la "charge foncière")</a:t>
            </a: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est déterminé par le prix de vente </a:t>
            </a:r>
            <a:r>
              <a:rPr lang="fr-FR" sz="1800" b="1" u="sng" strike="noStrike">
                <a:solidFill>
                  <a:srgbClr val="000000"/>
                </a:solidFill>
                <a:effectLst/>
                <a:uFillTx/>
                <a:latin typeface="Arial"/>
              </a:rPr>
              <a:t>prévisionnel</a:t>
            </a: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du projet à construire.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Text Box 4"/>
          <p:cNvSpPr/>
          <p:nvPr/>
        </p:nvSpPr>
        <p:spPr>
          <a:xfrm>
            <a:off x="117360" y="0"/>
            <a:ext cx="902664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CHARGE FONCIERE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Text Box 5"/>
          <p:cNvSpPr/>
          <p:nvPr/>
        </p:nvSpPr>
        <p:spPr>
          <a:xfrm>
            <a:off x="684360" y="1521000"/>
            <a:ext cx="8064360" cy="97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L'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anticipation d'un prix de sortie global plus élevé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permet à un opérateur de dégager une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plus grande "charge foncière"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pour mieux se positionner à l'acquisition d'un terrain. Ceci conduit les opérateurs à concevoir des projets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utilisant toute la SP autorisée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("bourrer le COS") et à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faire le pari de prix de vente élevés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au m².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Text Box 6"/>
          <p:cNvSpPr/>
          <p:nvPr/>
        </p:nvSpPr>
        <p:spPr>
          <a:xfrm>
            <a:off x="755640" y="5121360"/>
            <a:ext cx="8064360" cy="76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autres postes principaux du budget étant à peu près communs à l'ensemble de la profession,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une opération vendue à 2.500 € TTC/m² HAB</a:t>
            </a: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 ne pourrait dégager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aucune charge foncière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; elle ne pourrait sortir que si le terrain était gratuit (par ex. subventionné)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Text Box 7"/>
          <p:cNvSpPr/>
          <p:nvPr/>
        </p:nvSpPr>
        <p:spPr>
          <a:xfrm>
            <a:off x="755640" y="2673360"/>
            <a:ext cx="8064360" cy="76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marché foncier en France est un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marché inflationniste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poussant les opérateurs à prendre des risques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: une opération peut être "plantée" (c'est-à-dire invendable sans perte) si le terrain a été acheté sur la base d'une prévision de sortie surévaluée (retournement de marché).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Text Box 8"/>
          <p:cNvSpPr/>
          <p:nvPr/>
        </p:nvSpPr>
        <p:spPr>
          <a:xfrm>
            <a:off x="647640" y="3824280"/>
            <a:ext cx="8064720" cy="11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Pour compenser ce risque, les opérateurs tendent à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acheter le terrain le plus tard possible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et après avoir obtenu la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garantie de sa constructibilité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(administrative et technique), et idéalement de sa valeur (pré-commercialisation du projet). La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pratique systématique des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conditions suspensives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s'est ainsi instaurée : autorisations administratives définitives, pollution des sols, archéologie…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dissolve/>
  </p:transition>
  <p:timing>
    <p:tnLst>
      <p:par>
        <p:cTn id="372" dur="indefinite" restart="never" nodeType="tmRoot">
          <p:childTnLst>
            <p:seq>
              <p:cTn id="373" dur="indefinite" nodeType="mainSeq">
                <p:childTnLst>
                  <p:par>
                    <p:cTn id="374" fill="hold" nodeType="clickEffect">
                      <p:stCondLst>
                        <p:cond delay="indefinite"/>
                      </p:stCondLst>
                      <p:childTnLst>
                        <p:par>
                          <p:cTn id="37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8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Effect">
                      <p:stCondLst>
                        <p:cond delay="indefinite"/>
                      </p:stCondLst>
                      <p:childTnLst>
                        <p:par>
                          <p:cTn id="38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Effect">
                      <p:stCondLst>
                        <p:cond delay="indefinite"/>
                      </p:stCondLst>
                      <p:childTnLst>
                        <p:par>
                          <p:cTn id="38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 nodeType="clickEffect">
                      <p:stCondLst>
                        <p:cond delay="indefinite"/>
                      </p:stCondLst>
                      <p:childTnLst>
                        <p:par>
                          <p:cTn id="39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 nodeType="clickEffect">
                      <p:stCondLst>
                        <p:cond delay="indefinite"/>
                      </p:stCondLst>
                      <p:childTnLst>
                        <p:par>
                          <p:cTn id="39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Espace réservé de la date 2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F052C7-59B4-4DF3-90E1-C059FFF3C4B8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27D74DB-BE36-420A-B003-D9C2990AD4C1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Text Box 3"/>
          <p:cNvSpPr/>
          <p:nvPr/>
        </p:nvSpPr>
        <p:spPr>
          <a:xfrm>
            <a:off x="250920" y="512640"/>
            <a:ext cx="8737560" cy="714600"/>
          </a:xfrm>
          <a:prstGeom prst="rect">
            <a:avLst/>
          </a:prstGeom>
          <a:solidFill>
            <a:srgbClr val="FFCC00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82800" rIns="90000" bIns="82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dérapage de l'un des principaux postes du budget peut "manger la marge" d'une opération.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Text Box 4"/>
          <p:cNvSpPr/>
          <p:nvPr/>
        </p:nvSpPr>
        <p:spPr>
          <a:xfrm>
            <a:off x="58680" y="0"/>
            <a:ext cx="9026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RISQUES FINANCIERS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Text Box 5"/>
          <p:cNvSpPr/>
          <p:nvPr/>
        </p:nvSpPr>
        <p:spPr>
          <a:xfrm>
            <a:off x="431640" y="1413000"/>
            <a:ext cx="8064720" cy="76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coût de construction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n'est généralement connu qu'après l'appel d'offres lancé après obtention du permis de construire. Un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dérapage de l'ordre de 10%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du coût de construction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peut être fatal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à l'opération.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Text Box 6"/>
          <p:cNvSpPr/>
          <p:nvPr/>
        </p:nvSpPr>
        <p:spPr>
          <a:xfrm>
            <a:off x="431640" y="2421000"/>
            <a:ext cx="82584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Le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prix de vente moyen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d'un programme n'est connu qu'en fin d'opération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lorsque tout a été vendu. Une mauvaise analyse du marché, ou une pondération insuffisante de la grille de prix, peut faire déraper le prix de sortie.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Un écart de moins de 10%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par rapport au budget initial (ayant déterminé le prix du foncier)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correspond à la marge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Text Box 7"/>
          <p:cNvSpPr/>
          <p:nvPr/>
        </p:nvSpPr>
        <p:spPr>
          <a:xfrm>
            <a:off x="503280" y="3824280"/>
            <a:ext cx="806436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2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Lorsque les taux d'emprunt sont élevés</a:t>
            </a: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lang="fr-FR" sz="12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</a:t>
            </a:r>
            <a:r>
              <a:rPr lang="fr-FR" sz="12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frais financiers</a:t>
            </a:r>
            <a:r>
              <a:rPr lang="fr-FR" sz="12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engendrés par un </a:t>
            </a:r>
            <a:r>
              <a:rPr lang="fr-FR" sz="12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rythme de commercialisation </a:t>
            </a: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trop lent (retardant les encaissements) </a:t>
            </a:r>
            <a:r>
              <a:rPr lang="fr-FR" sz="12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peuvent obérer le budget </a:t>
            </a: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 manière importante.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Text Box 8"/>
          <p:cNvSpPr/>
          <p:nvPr/>
        </p:nvSpPr>
        <p:spPr>
          <a:xfrm>
            <a:off x="503280" y="4834080"/>
            <a:ext cx="82580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combinaison de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plusieurs dérapages peut entraîner des pertes importantes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aggravées par l'effet de levier de l'emprunt. Un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dérapage non maîtrisé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risque d'engendrer une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"réaction en chaîne"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conduisant à faire déraper les autres postes (transfert de la hausse du coût de construction sur le prix de vente, ralentissant la commercialisation et augmentant les frais financiers…).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9" dur="indefinite" restart="never" nodeType="tmRoot">
          <p:childTnLst>
            <p:seq>
              <p:cTn id="400" dur="indefinite" nodeType="mainSeq">
                <p:childTnLst>
                  <p:par>
                    <p:cTn id="401" fill="hold" nodeType="clickEffect">
                      <p:stCondLst>
                        <p:cond delay="indefinite"/>
                      </p:stCondLst>
                      <p:childTnLst>
                        <p:par>
                          <p:cTn id="40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5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 nodeType="clickEffect">
                      <p:stCondLst>
                        <p:cond delay="indefinite"/>
                      </p:stCondLst>
                      <p:childTnLst>
                        <p:par>
                          <p:cTn id="40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Effect">
                      <p:stCondLst>
                        <p:cond delay="indefinite"/>
                      </p:stCondLst>
                      <p:childTnLst>
                        <p:par>
                          <p:cTn id="4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Effect">
                      <p:stCondLst>
                        <p:cond delay="indefinite"/>
                      </p:stCondLst>
                      <p:childTnLst>
                        <p:par>
                          <p:cTn id="41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Effect">
                      <p:stCondLst>
                        <p:cond delay="indefinite"/>
                      </p:stCondLst>
                      <p:childTnLst>
                        <p:par>
                          <p:cTn id="4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Espace réservé de la date 2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CAF471B-A371-48A9-A5CF-05D89F9C3714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9DCC38-3967-44CE-8BFA-77FFB914C9C6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Text Box 3"/>
          <p:cNvSpPr/>
          <p:nvPr/>
        </p:nvSpPr>
        <p:spPr>
          <a:xfrm>
            <a:off x="250920" y="657360"/>
            <a:ext cx="8737560" cy="1263240"/>
          </a:xfrm>
          <a:prstGeom prst="rect">
            <a:avLst/>
          </a:prstGeom>
          <a:solidFill>
            <a:srgbClr val="FFCC00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82800" rIns="90000" bIns="82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promoteur :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Achète de la SP</a:t>
            </a: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(droits à construire associé à un terrain)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Construit de la SHOB</a:t>
            </a: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(m3 de béton…)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Vend de la SHAB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Text Box 4"/>
          <p:cNvSpPr/>
          <p:nvPr/>
        </p:nvSpPr>
        <p:spPr>
          <a:xfrm>
            <a:off x="0" y="189000"/>
            <a:ext cx="9026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RISQUE "PROJET" : LES SURFACES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Text Box 5"/>
          <p:cNvSpPr/>
          <p:nvPr/>
        </p:nvSpPr>
        <p:spPr>
          <a:xfrm>
            <a:off x="611280" y="2097000"/>
            <a:ext cx="8064360" cy="76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relation entre ces trois paramètres est fondamentale. En particulier, on appelle le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ratio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SP/SHON </a:t>
            </a: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le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"rendement de plan"</a:t>
            </a: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.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Le promoteur doit y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rester attentif pendant toute la phase de conception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du projet.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Text Box 6"/>
          <p:cNvSpPr/>
          <p:nvPr/>
        </p:nvSpPr>
        <p:spPr>
          <a:xfrm>
            <a:off x="611280" y="3141720"/>
            <a:ext cx="8064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Avec un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rendement de plan défavorable</a:t>
            </a: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,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l'opérateur vend moins de m² habitables pour un même prix de revient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(droits à construire/prix du terrain + coût de construction).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Text Box 7"/>
          <p:cNvSpPr/>
          <p:nvPr/>
        </p:nvSpPr>
        <p:spPr>
          <a:xfrm>
            <a:off x="635040" y="4041720"/>
            <a:ext cx="8064360" cy="76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Le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rendement de plan</a:t>
            </a: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 est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amélioré</a:t>
            </a: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en réduisant la proportion des parties communes par rapport aux parties privatives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: appartements plus grands, dimension réduite des halls, desserte de nombreux logements par palier, diminution du nombre de circulations verticales.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Text Box 8"/>
          <p:cNvSpPr/>
          <p:nvPr/>
        </p:nvSpPr>
        <p:spPr>
          <a:xfrm>
            <a:off x="611280" y="5192640"/>
            <a:ext cx="80643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Il faut </a:t>
            </a: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méfier d'un trop bon rendement de plan</a:t>
            </a: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, obtenu au </a:t>
            </a:r>
            <a:r>
              <a:rPr lang="fr-FR" sz="14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détriment de la qualité du projet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et éventuellement du prix de vente en conséquence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…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6" dur="indefinite" restart="never" nodeType="tmRoot">
          <p:childTnLst>
            <p:seq>
              <p:cTn id="427" dur="indefinite" nodeType="mainSeq">
                <p:childTnLst>
                  <p:par>
                    <p:cTn id="428" fill="hold" nodeType="clickEffect">
                      <p:stCondLst>
                        <p:cond delay="indefinite"/>
                      </p:stCondLst>
                      <p:childTnLst>
                        <p:par>
                          <p:cTn id="4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 nodeType="clickEffect">
                      <p:stCondLst>
                        <p:cond delay="indefinite"/>
                      </p:stCondLst>
                      <p:childTnLst>
                        <p:par>
                          <p:cTn id="4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 nodeType="clickEffect">
                      <p:stCondLst>
                        <p:cond delay="indefinite"/>
                      </p:stCondLst>
                      <p:childTnLst>
                        <p:par>
                          <p:cTn id="4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 nodeType="clickEffect">
                      <p:stCondLst>
                        <p:cond delay="indefinite"/>
                      </p:stCondLst>
                      <p:childTnLst>
                        <p:par>
                          <p:cTn id="4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 nodeType="clickEffect">
                      <p:stCondLst>
                        <p:cond delay="indefinite"/>
                      </p:stCondLst>
                      <p:childTnLst>
                        <p:par>
                          <p:cTn id="44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Espace réservé de la date 1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D530E71-5242-4145-87A4-EDE4056B239B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Espace réservé du numéro de diapositiv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5F9DF4-6632-4582-B69A-ADBAB53D9EFA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Rectangle 2"/>
          <p:cNvSpPr/>
          <p:nvPr/>
        </p:nvSpPr>
        <p:spPr>
          <a:xfrm>
            <a:off x="609480" y="1219320"/>
            <a:ext cx="1143000" cy="380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Situation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Rectangle 3"/>
          <p:cNvSpPr/>
          <p:nvPr/>
        </p:nvSpPr>
        <p:spPr>
          <a:xfrm>
            <a:off x="609480" y="1905120"/>
            <a:ext cx="1143000" cy="380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Montant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Rectangle 4"/>
          <p:cNvSpPr/>
          <p:nvPr/>
        </p:nvSpPr>
        <p:spPr>
          <a:xfrm>
            <a:off x="609480" y="2666880"/>
            <a:ext cx="1143000" cy="381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Faisabilité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Rectangle 5"/>
          <p:cNvSpPr/>
          <p:nvPr/>
        </p:nvSpPr>
        <p:spPr>
          <a:xfrm>
            <a:off x="609480" y="3352680"/>
            <a:ext cx="1143000" cy="381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Occupation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Rectangle 6"/>
          <p:cNvSpPr/>
          <p:nvPr/>
        </p:nvSpPr>
        <p:spPr>
          <a:xfrm>
            <a:off x="1828800" y="1219320"/>
            <a:ext cx="1143000" cy="3808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Mauvaise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Rectangle 7"/>
          <p:cNvSpPr/>
          <p:nvPr/>
        </p:nvSpPr>
        <p:spPr>
          <a:xfrm>
            <a:off x="3048120" y="1219320"/>
            <a:ext cx="1143000" cy="380880"/>
          </a:xfrm>
          <a:prstGeom prst="rect">
            <a:avLst/>
          </a:prstGeom>
          <a:solidFill>
            <a:srgbClr val="FFCC99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Acceptable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Line 8"/>
          <p:cNvSpPr/>
          <p:nvPr/>
        </p:nvSpPr>
        <p:spPr>
          <a:xfrm>
            <a:off x="2362320" y="1600200"/>
            <a:ext cx="0" cy="27432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Line 9"/>
          <p:cNvSpPr/>
          <p:nvPr/>
        </p:nvSpPr>
        <p:spPr>
          <a:xfrm>
            <a:off x="1752480" y="1600200"/>
            <a:ext cx="0" cy="3048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Rectangle 10"/>
          <p:cNvSpPr/>
          <p:nvPr/>
        </p:nvSpPr>
        <p:spPr>
          <a:xfrm>
            <a:off x="1752480" y="4343400"/>
            <a:ext cx="5105520" cy="3049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Rectangle 11"/>
          <p:cNvSpPr/>
          <p:nvPr/>
        </p:nvSpPr>
        <p:spPr>
          <a:xfrm>
            <a:off x="3048120" y="1752480"/>
            <a:ext cx="1143000" cy="3812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insupportable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Line 12"/>
          <p:cNvSpPr/>
          <p:nvPr/>
        </p:nvSpPr>
        <p:spPr>
          <a:xfrm>
            <a:off x="3048120" y="1600200"/>
            <a:ext cx="0" cy="27432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Line 13"/>
          <p:cNvSpPr/>
          <p:nvPr/>
        </p:nvSpPr>
        <p:spPr>
          <a:xfrm>
            <a:off x="4114800" y="2133720"/>
            <a:ext cx="0" cy="2209680"/>
          </a:xfrm>
          <a:prstGeom prst="line">
            <a:avLst/>
          </a:prstGeom>
          <a:ln cap="rnd" w="9360">
            <a:solidFill>
              <a:srgbClr val="FF0000"/>
            </a:solidFill>
            <a:custDash>
              <a:ds d="100000" sp="1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Rectangle 14"/>
          <p:cNvSpPr/>
          <p:nvPr/>
        </p:nvSpPr>
        <p:spPr>
          <a:xfrm>
            <a:off x="4419720" y="1752480"/>
            <a:ext cx="1143000" cy="381240"/>
          </a:xfrm>
          <a:prstGeom prst="rect">
            <a:avLst/>
          </a:prstGeom>
          <a:solidFill>
            <a:srgbClr val="FF99CC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Supportable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Rectangle 15"/>
          <p:cNvSpPr/>
          <p:nvPr/>
        </p:nvSpPr>
        <p:spPr>
          <a:xfrm>
            <a:off x="4419720" y="2438280"/>
            <a:ext cx="1143000" cy="3812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longue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Line 16"/>
          <p:cNvSpPr/>
          <p:nvPr/>
        </p:nvSpPr>
        <p:spPr>
          <a:xfrm>
            <a:off x="4419720" y="2133720"/>
            <a:ext cx="0" cy="2209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Line 17"/>
          <p:cNvSpPr/>
          <p:nvPr/>
        </p:nvSpPr>
        <p:spPr>
          <a:xfrm>
            <a:off x="5105520" y="2819520"/>
            <a:ext cx="0" cy="1523880"/>
          </a:xfrm>
          <a:prstGeom prst="line">
            <a:avLst/>
          </a:prstGeom>
          <a:ln cap="rnd" w="9360">
            <a:solidFill>
              <a:srgbClr val="FF0000"/>
            </a:solidFill>
            <a:custDash>
              <a:ds d="100000" sp="1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Rectangle 18"/>
          <p:cNvSpPr/>
          <p:nvPr/>
        </p:nvSpPr>
        <p:spPr>
          <a:xfrm>
            <a:off x="5638680" y="2438280"/>
            <a:ext cx="1143000" cy="381240"/>
          </a:xfrm>
          <a:prstGeom prst="rect">
            <a:avLst/>
          </a:prstGeom>
          <a:solidFill>
            <a:srgbClr val="FF9900"/>
          </a:solidFill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Rapide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Rectangle 19"/>
          <p:cNvSpPr/>
          <p:nvPr/>
        </p:nvSpPr>
        <p:spPr>
          <a:xfrm>
            <a:off x="5715000" y="2895480"/>
            <a:ext cx="762120" cy="3812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difficile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Line 20"/>
          <p:cNvSpPr/>
          <p:nvPr/>
        </p:nvSpPr>
        <p:spPr>
          <a:xfrm>
            <a:off x="5638680" y="2819520"/>
            <a:ext cx="0" cy="1523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Line 21"/>
          <p:cNvSpPr/>
          <p:nvPr/>
        </p:nvSpPr>
        <p:spPr>
          <a:xfrm>
            <a:off x="6400800" y="3200400"/>
            <a:ext cx="0" cy="1143000"/>
          </a:xfrm>
          <a:prstGeom prst="line">
            <a:avLst/>
          </a:prstGeom>
          <a:ln cap="rnd" w="9360">
            <a:solidFill>
              <a:srgbClr val="FF0000"/>
            </a:solidFill>
            <a:custDash>
              <a:ds d="100000" sp="1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Rectangle 22"/>
          <p:cNvSpPr/>
          <p:nvPr/>
        </p:nvSpPr>
        <p:spPr>
          <a:xfrm>
            <a:off x="6858000" y="2971800"/>
            <a:ext cx="1143000" cy="380880"/>
          </a:xfrm>
          <a:prstGeom prst="rect">
            <a:avLst/>
          </a:prstGeom>
          <a:solidFill>
            <a:srgbClr val="993366"/>
          </a:solidFill>
          <a:ln w="19080">
            <a:solidFill>
              <a:srgbClr val="99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Libre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Line 23"/>
          <p:cNvSpPr/>
          <p:nvPr/>
        </p:nvSpPr>
        <p:spPr>
          <a:xfrm>
            <a:off x="7543800" y="3352680"/>
            <a:ext cx="0" cy="1752840"/>
          </a:xfrm>
          <a:prstGeom prst="line">
            <a:avLst/>
          </a:prstGeom>
          <a:ln cap="rnd" w="9360">
            <a:solidFill>
              <a:srgbClr val="339966"/>
            </a:solidFill>
            <a:custDash>
              <a:ds d="100000" sp="1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Rectangle 24"/>
          <p:cNvSpPr/>
          <p:nvPr/>
        </p:nvSpPr>
        <p:spPr>
          <a:xfrm>
            <a:off x="3581280" y="4419720"/>
            <a:ext cx="1143000" cy="152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ELIMINÉ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Rectangle 25"/>
          <p:cNvSpPr/>
          <p:nvPr/>
        </p:nvSpPr>
        <p:spPr>
          <a:xfrm>
            <a:off x="6858000" y="5105520"/>
            <a:ext cx="1219320" cy="380880"/>
          </a:xfrm>
          <a:prstGeom prst="rect">
            <a:avLst/>
          </a:prstGeom>
          <a:solidFill>
            <a:srgbClr val="FFFFFF"/>
          </a:solidFill>
          <a:ln w="2844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NÉGOCIABLE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Rectangle 26"/>
          <p:cNvSpPr/>
          <p:nvPr/>
        </p:nvSpPr>
        <p:spPr>
          <a:xfrm>
            <a:off x="4800600" y="304920"/>
            <a:ext cx="38862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Recevabilité d’un terrain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Line 27"/>
          <p:cNvSpPr/>
          <p:nvPr/>
        </p:nvSpPr>
        <p:spPr>
          <a:xfrm>
            <a:off x="4191120" y="1371600"/>
            <a:ext cx="533160" cy="0"/>
          </a:xfrm>
          <a:prstGeom prst="line">
            <a:avLst/>
          </a:prstGeom>
          <a:ln w="936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Line 28"/>
          <p:cNvSpPr/>
          <p:nvPr/>
        </p:nvSpPr>
        <p:spPr>
          <a:xfrm>
            <a:off x="4724280" y="1371600"/>
            <a:ext cx="0" cy="380880"/>
          </a:xfrm>
          <a:prstGeom prst="line">
            <a:avLst/>
          </a:prstGeom>
          <a:ln w="936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Line 29"/>
          <p:cNvSpPr/>
          <p:nvPr/>
        </p:nvSpPr>
        <p:spPr>
          <a:xfrm>
            <a:off x="5562720" y="1905120"/>
            <a:ext cx="457200" cy="0"/>
          </a:xfrm>
          <a:prstGeom prst="line">
            <a:avLst/>
          </a:prstGeom>
          <a:ln w="936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Line 30"/>
          <p:cNvSpPr/>
          <p:nvPr/>
        </p:nvSpPr>
        <p:spPr>
          <a:xfrm>
            <a:off x="6019920" y="1905120"/>
            <a:ext cx="0" cy="533160"/>
          </a:xfrm>
          <a:prstGeom prst="line">
            <a:avLst/>
          </a:prstGeom>
          <a:ln w="936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Line 31"/>
          <p:cNvSpPr/>
          <p:nvPr/>
        </p:nvSpPr>
        <p:spPr>
          <a:xfrm>
            <a:off x="6781680" y="2590920"/>
            <a:ext cx="381240" cy="0"/>
          </a:xfrm>
          <a:prstGeom prst="line">
            <a:avLst/>
          </a:prstGeom>
          <a:ln w="936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Line 32"/>
          <p:cNvSpPr/>
          <p:nvPr/>
        </p:nvSpPr>
        <p:spPr>
          <a:xfrm>
            <a:off x="7162920" y="2590920"/>
            <a:ext cx="0" cy="380880"/>
          </a:xfrm>
          <a:prstGeom prst="line">
            <a:avLst/>
          </a:prstGeom>
          <a:ln w="936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Rectangle 33"/>
          <p:cNvSpPr/>
          <p:nvPr/>
        </p:nvSpPr>
        <p:spPr>
          <a:xfrm>
            <a:off x="609480" y="1600200"/>
            <a:ext cx="1143000" cy="30492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Rectangle 34"/>
          <p:cNvSpPr/>
          <p:nvPr/>
        </p:nvSpPr>
        <p:spPr>
          <a:xfrm>
            <a:off x="609480" y="2286000"/>
            <a:ext cx="1143000" cy="38088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Rectangle 35"/>
          <p:cNvSpPr/>
          <p:nvPr/>
        </p:nvSpPr>
        <p:spPr>
          <a:xfrm>
            <a:off x="609480" y="3048120"/>
            <a:ext cx="1143000" cy="30456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Rectangle 36"/>
          <p:cNvSpPr/>
          <p:nvPr/>
        </p:nvSpPr>
        <p:spPr>
          <a:xfrm>
            <a:off x="324000" y="512640"/>
            <a:ext cx="2592360" cy="70668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La faisabilité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Rectangle 37"/>
          <p:cNvSpPr/>
          <p:nvPr/>
        </p:nvSpPr>
        <p:spPr>
          <a:xfrm>
            <a:off x="609480" y="3733920"/>
            <a:ext cx="1143000" cy="30456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523ADF-6AF4-4531-922A-F52A388AAC4E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64768D3-8CE1-4C9F-AF7E-D3013FC70FD6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800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457200" y="692280"/>
            <a:ext cx="8229600" cy="543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autorisations administratives :</a:t>
            </a: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dossier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L’instruction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L’arrêté et ses annexes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recours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 algn="l">
              <a:spcBef>
                <a:spcPts val="60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3A0CBCC-7480-4F04-8C11-0DBCB05651AE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7BFFFC5-AB45-4F6C-8088-E2962B7F6C6D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24000" y="-360"/>
            <a:ext cx="8820000" cy="4762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b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LOGIQUES ET PRATIQUES DE LA MAITRISE D'OUVRAGE PRIVEE</a:t>
            </a: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Bernard ROTH</a:t>
            </a:r>
            <a:r>
              <a:rPr lang="fr-FR" sz="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              </a:t>
            </a:r>
            <a:endParaRPr lang="fr-FR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68000" y="728640"/>
            <a:ext cx="8294760" cy="540072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Qualité architecturale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Snohetta 2008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" name="Picture 6" descr="juillet aout 2011 401"/>
          <p:cNvPicPr/>
          <p:nvPr/>
        </p:nvPicPr>
        <p:blipFill>
          <a:blip r:embed="rId1"/>
          <a:stretch/>
        </p:blipFill>
        <p:spPr>
          <a:xfrm>
            <a:off x="2840040" y="1601640"/>
            <a:ext cx="3865680" cy="289908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96640"/>
            <a:ext cx="822960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LOGIQUES ET PRATIQUES DE LA MAITRISE D'OUVRAGE PRIVEE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Bernard ROTH</a:t>
            </a:r>
            <a:br>
              <a:rPr sz="1600"/>
            </a:b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063AF61-2755-4D9A-AE8B-FB9AA89A5CE2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F3577C1-B841-4D17-B8BC-336E0943F96A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6" name="Picture 2"/>
          <p:cNvPicPr/>
          <p:nvPr/>
        </p:nvPicPr>
        <p:blipFill>
          <a:blip r:embed="rId1"/>
          <a:stretch/>
        </p:blipFill>
        <p:spPr>
          <a:xfrm>
            <a:off x="684360" y="1089000"/>
            <a:ext cx="7975440" cy="4275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682B62C-B6A6-4FCE-9438-8B33914E756A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84B9C9B-C608-439F-A61D-AD6541B81178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9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commercialisation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Marketing et documents commerciaux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L’immobilier commercial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L’immobilier résidentiel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Autres exemples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3A796C-F42A-4C13-970F-DF7989072CA6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93C7E5-957D-4189-8A14-C291CFF0D200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10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chantier et la livraison :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Une danse à trois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vie de l’immeuble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gestion de l’énergie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6D5EC18-3841-4A5D-AC6F-028E8B887BF6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C4FAB11-1BA9-406F-8BEF-91FB402E2484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LOGIQUES ET PRATIQUES DE LA MAITRISE D'OUVRAGE PRIVEE</a:t>
            </a: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Bernard ROTH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conduite de l’opération :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financement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outils de gestion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l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SA et SCI  </a:t>
            </a: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 SCICV )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31920" y="274320"/>
            <a:ext cx="835488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Composantes d’un prix de vente au m²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4305C16-D192-444F-899A-E844498EA372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2FEC86-0E8E-449F-952C-8066D6A8A599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2" name="Picture 2"/>
          <p:cNvPicPr/>
          <p:nvPr/>
        </p:nvPicPr>
        <p:blipFill>
          <a:blip r:embed="rId1"/>
          <a:stretch/>
        </p:blipFill>
        <p:spPr>
          <a:xfrm>
            <a:off x="1071720" y="1521000"/>
            <a:ext cx="6792840" cy="392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4"/>
          <p:cNvSpPr/>
          <p:nvPr/>
        </p:nvSpPr>
        <p:spPr>
          <a:xfrm>
            <a:off x="4038480" y="0"/>
            <a:ext cx="4800600" cy="5335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Bilan financier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4" name="Picture 5" descr="C:\Documents and Settings\ValerieF.000\Mes Documents\VALERIE\BR Perso\Sciences Po\cours sciences po 2005-2006\budget financier foncier.JPG"/>
          <p:cNvPicPr/>
          <p:nvPr/>
        </p:nvPicPr>
        <p:blipFill>
          <a:blip r:embed="rId1"/>
          <a:stretch/>
        </p:blipFill>
        <p:spPr>
          <a:xfrm>
            <a:off x="685800" y="380880"/>
            <a:ext cx="7772400" cy="611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LOGIQUES ET PRATIQUES DE LA MAITRISE D'OUVRAGE PRIVEE</a:t>
            </a: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Bernard ROTH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4B4BF6-0A97-4B63-AB37-605020837F93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244CE92-99E0-42B1-980A-73DC82B0B4A7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8" name="Picture 4"/>
          <p:cNvPicPr/>
          <p:nvPr/>
        </p:nvPicPr>
        <p:blipFill>
          <a:blip r:embed="rId1"/>
          <a:stretch/>
        </p:blipFill>
        <p:spPr>
          <a:xfrm>
            <a:off x="358920" y="1015920"/>
            <a:ext cx="8574120" cy="5110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765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financement d’une SCICV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0" name="Picture 4"/>
          <p:cNvPicPr/>
          <p:nvPr/>
        </p:nvPicPr>
        <p:blipFill>
          <a:blip r:embed="rId1"/>
          <a:stretch/>
        </p:blipFill>
        <p:spPr>
          <a:xfrm>
            <a:off x="-612720" y="836640"/>
            <a:ext cx="10226520" cy="534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301ED56-820C-4CCB-B534-45F0107D7675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231CDD5-48E3-44BB-ADFB-9A6C14F1381B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3" name="Picture 3"/>
          <p:cNvPicPr/>
          <p:nvPr/>
        </p:nvPicPr>
        <p:blipFill>
          <a:blip r:embed="rId1"/>
          <a:stretch/>
        </p:blipFill>
        <p:spPr>
          <a:xfrm>
            <a:off x="2087640" y="-14400"/>
            <a:ext cx="5524560" cy="6423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826920" y="243000"/>
            <a:ext cx="7772400" cy="498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outils de gestion financière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05" name=""/>
          <p:cNvGraphicFramePr/>
          <p:nvPr/>
        </p:nvGraphicFramePr>
        <p:xfrm>
          <a:off x="1116000" y="765000"/>
          <a:ext cx="6985080" cy="5913720"/>
        </p:xfrm>
        <a:graphic>
          <a:graphicData uri="http://schemas.openxmlformats.org/drawingml/2006/table">
            <a:tbl>
              <a:tblPr/>
              <a:tblGrid>
                <a:gridCol w="2176560"/>
                <a:gridCol w="341280"/>
                <a:gridCol w="1484280"/>
                <a:gridCol w="339840"/>
                <a:gridCol w="2643120"/>
              </a:tblGrid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  <a:tr h="51876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 PROGRAMMES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DIRECTION FINANCIERE      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1876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ET COMPTABLE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BUDGETS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FINANCIERS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dépenses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recettes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SITUATIONS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TRESORERIE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SUIVI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COMPTABLES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cash flow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FINANCIER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charges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produits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FINANCEMENT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fonds propres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crédit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recettes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4444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06" name="Line 778"/>
          <p:cNvSpPr/>
          <p:nvPr/>
        </p:nvSpPr>
        <p:spPr>
          <a:xfrm>
            <a:off x="3132000" y="4508640"/>
            <a:ext cx="7192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Line 781"/>
          <p:cNvSpPr/>
          <p:nvPr/>
        </p:nvSpPr>
        <p:spPr>
          <a:xfrm>
            <a:off x="3348000" y="587700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Line 782"/>
          <p:cNvSpPr/>
          <p:nvPr/>
        </p:nvSpPr>
        <p:spPr>
          <a:xfrm flipV="1">
            <a:off x="3059280" y="4941720"/>
            <a:ext cx="865080" cy="6480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Line 783"/>
          <p:cNvSpPr/>
          <p:nvPr/>
        </p:nvSpPr>
        <p:spPr>
          <a:xfrm>
            <a:off x="3132000" y="3284640"/>
            <a:ext cx="719280" cy="720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Line 784"/>
          <p:cNvSpPr/>
          <p:nvPr/>
        </p:nvSpPr>
        <p:spPr>
          <a:xfrm flipH="1">
            <a:off x="4859280" y="4437000"/>
            <a:ext cx="10080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81000"/>
            <a:ext cx="8399520" cy="71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sz="1600"/>
            </a:br>
            <a:br>
              <a:rPr sz="1600"/>
            </a:br>
            <a:br>
              <a:rPr sz="1600"/>
            </a:br>
            <a:br>
              <a:rPr sz="1600"/>
            </a:b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LOGIQUES ET PRATIQUES DE LA MAITRISE D'OUVRAGE PRIVEE  Bernard ROTH </a:t>
            </a:r>
            <a:br>
              <a:rPr sz="2500"/>
            </a:b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42560" y="1142640"/>
            <a:ext cx="3322440" cy="4071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r">
              <a:lnSpc>
                <a:spcPct val="9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u="none" strike="noStrike">
                <a:solidFill>
                  <a:srgbClr val="002060"/>
                </a:solidFill>
                <a:effectLst/>
                <a:uFillTx/>
                <a:latin typeface="Arial"/>
              </a:rPr>
              <a:t>Que demander à un architecte ?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u="none" strike="noStrike">
                <a:solidFill>
                  <a:srgbClr val="002060"/>
                </a:solidFill>
                <a:effectLst/>
                <a:uFillTx/>
                <a:latin typeface="Arial"/>
              </a:rPr>
              <a:t>Que sait il faire ?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u="none" strike="noStrike">
                <a:solidFill>
                  <a:srgbClr val="002060"/>
                </a:solidFill>
                <a:effectLst/>
                <a:uFillTx/>
                <a:latin typeface="Arial"/>
              </a:rPr>
              <a:t>A quoi sert il ?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u="none" strike="noStrike">
                <a:solidFill>
                  <a:srgbClr val="002060"/>
                </a:solidFill>
                <a:effectLst/>
                <a:uFillTx/>
                <a:latin typeface="Arial"/>
              </a:rPr>
              <a:t>Quelle langue parle t il ?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0" u="none" strike="noStrike">
                <a:solidFill>
                  <a:srgbClr val="002060"/>
                </a:solidFill>
                <a:effectLst/>
                <a:uFillTx/>
                <a:latin typeface="Arial"/>
              </a:rPr>
              <a:t>De quoi est il responsable ?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5" name="Picture 2" descr="\\Affinefich02\Utilisateurs$\bernardr\Mes documents\BR\Mes images\camo B.DESMOULINS2007\camo12007 023.jpg"/>
          <p:cNvPicPr/>
          <p:nvPr/>
        </p:nvPicPr>
        <p:blipFill>
          <a:blip r:embed="rId1"/>
          <a:stretch/>
        </p:blipFill>
        <p:spPr>
          <a:xfrm>
            <a:off x="3575160" y="1144440"/>
            <a:ext cx="5111640" cy="4110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Effect">
                      <p:stCondLst>
                        <p:cond delay="indefinite"/>
                      </p:stCondLst>
                      <p:childTnLst>
                        <p:par>
                          <p:cTn id="4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Effect">
                      <p:stCondLst>
                        <p:cond delay="indefinite"/>
                      </p:stCondLst>
                      <p:childTnLst>
                        <p:par>
                          <p:cTn id="5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2355F0-BF7E-4F02-A8CE-5041AA5578CE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FD6A97-3219-440F-A42B-0F4ED82D117C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800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LOGIQUES ET PRATIQUES DE LA MAITRISE D'OUVRAGE PRIVEE</a:t>
            </a: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Bernard ROTH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14" name="Objet 1"/>
          <p:cNvGraphicFramePr/>
          <p:nvPr/>
        </p:nvGraphicFramePr>
        <p:xfrm>
          <a:off x="900000" y="907920"/>
          <a:ext cx="7775640" cy="53816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15" name="Objet 1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00000" y="907920"/>
                    <a:ext cx="7775640" cy="538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FA8C9B5-7233-4FEA-B67E-9CEDD04DB9CD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8B611D4-46FC-4534-B264-7B760B4BAF6A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LOGIQUES ET PRATIQUES DE LA MAITRISE D'OUVRAGE PRIVEE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Bernard ROTH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9" name="Picture 4"/>
          <p:cNvPicPr/>
          <p:nvPr/>
        </p:nvPicPr>
        <p:blipFill>
          <a:blip r:embed="rId1"/>
          <a:stretch/>
        </p:blipFill>
        <p:spPr>
          <a:xfrm>
            <a:off x="684360" y="765000"/>
            <a:ext cx="7772400" cy="5435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84360" y="-360"/>
            <a:ext cx="7772400" cy="765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Bilan de la SA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21" name=""/>
          <p:cNvGraphicFramePr/>
          <p:nvPr/>
        </p:nvGraphicFramePr>
        <p:xfrm>
          <a:off x="755640" y="836640"/>
          <a:ext cx="7772400" cy="4754520"/>
        </p:xfrm>
        <a:graphic>
          <a:graphicData uri="http://schemas.openxmlformats.org/drawingml/2006/table">
            <a:tbl>
              <a:tblPr/>
              <a:tblGrid>
                <a:gridCol w="2792520"/>
                <a:gridCol w="1565280"/>
                <a:gridCol w="530280"/>
                <a:gridCol w="2884320"/>
              </a:tblGrid>
              <a:tr h="42696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SA</a:t>
                      </a:r>
                      <a:endParaRPr lang="fr-FR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>
                      <a:noFill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518760"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DEPENSES</a:t>
                      </a:r>
                      <a:endParaRPr lang="fr-FR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RECETTES</a:t>
                      </a:r>
                      <a:endParaRPr lang="fr-FR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</a:tr>
              <a:tr h="51876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51876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</a:tr>
              <a:tr h="39672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personnel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Honoraires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</a:tr>
              <a:tr h="39672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 de gestion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</a:tr>
              <a:tr h="39672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locaux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techniques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</a:tr>
              <a:tr h="39672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 algn="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de vente 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</a:tr>
              <a:tr h="39672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divers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</a:tr>
              <a:tr h="39672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</a:tr>
              <a:tr h="396720"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impôts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 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b">
                      <a:noAutofit/>
                    </a:bodyPr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Profits </a:t>
                      </a:r>
                      <a:endParaRPr lang="fr-FR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0" marR="90000" marT="45720" marB="457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7C936F-71B9-4022-B7E2-E8B082D41CC8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CCB291-27B3-4374-B836-A22CC58785A6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7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11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457200" y="657360"/>
            <a:ext cx="8229600" cy="558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développement durable et le projet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6" name="Picture 5" descr="terre"/>
          <p:cNvPicPr/>
          <p:nvPr/>
        </p:nvPicPr>
        <p:blipFill>
          <a:blip r:embed="rId1"/>
          <a:stretch/>
        </p:blipFill>
        <p:spPr>
          <a:xfrm>
            <a:off x="395280" y="1187280"/>
            <a:ext cx="5365800" cy="3035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" name="Picture 7" descr="le cerisier"/>
          <p:cNvPicPr/>
          <p:nvPr/>
        </p:nvPicPr>
        <p:blipFill>
          <a:blip r:embed="rId2"/>
          <a:stretch/>
        </p:blipFill>
        <p:spPr>
          <a:xfrm>
            <a:off x="3743280" y="3444840"/>
            <a:ext cx="2952720" cy="304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" name="Picture 9" descr="neuilly sur seine"/>
          <p:cNvPicPr/>
          <p:nvPr/>
        </p:nvPicPr>
        <p:blipFill>
          <a:blip r:embed="rId3"/>
          <a:stretch/>
        </p:blipFill>
        <p:spPr>
          <a:xfrm>
            <a:off x="6227640" y="1187280"/>
            <a:ext cx="2454480" cy="2230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F9BE6E-C5CB-47A7-B3EB-22D3EA17CC4C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Espace réservé du numéro de diapositive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582461-7AAD-48B1-9AF6-577C8C320594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PlaceHolder 1"/>
          <p:cNvSpPr>
            <a:spLocks noGrp="1"/>
          </p:cNvSpPr>
          <p:nvPr>
            <p:ph/>
          </p:nvPr>
        </p:nvSpPr>
        <p:spPr>
          <a:xfrm>
            <a:off x="457200" y="657000"/>
            <a:ext cx="8229600" cy="5468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 développement durable et le projet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2" name="Picture 7" descr="vie batiment"/>
          <p:cNvPicPr/>
          <p:nvPr/>
        </p:nvPicPr>
        <p:blipFill>
          <a:blip r:embed="rId1"/>
          <a:stretch/>
        </p:blipFill>
        <p:spPr>
          <a:xfrm>
            <a:off x="1187280" y="979560"/>
            <a:ext cx="6840720" cy="5159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1724B8-F6A7-430B-ACD8-E578B4A2F6BD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7BBB6B0-9F03-4B3A-84BE-DC4A8F29CBFB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5" name="Picture 2"/>
          <p:cNvPicPr/>
          <p:nvPr/>
        </p:nvPicPr>
        <p:blipFill>
          <a:blip r:embed="rId1"/>
          <a:stretch/>
        </p:blipFill>
        <p:spPr>
          <a:xfrm>
            <a:off x="216000" y="1184400"/>
            <a:ext cx="8762760" cy="375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765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Recyclage et flexibilité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3DFBCBB-B048-453F-BB96-EEF0D7000527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6193CE-2D35-4887-BCC7-192176261B29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9" name="Picture 2"/>
          <p:cNvPicPr/>
          <p:nvPr/>
        </p:nvPicPr>
        <p:blipFill>
          <a:blip r:embed="rId1"/>
          <a:stretch/>
        </p:blipFill>
        <p:spPr>
          <a:xfrm>
            <a:off x="611280" y="952560"/>
            <a:ext cx="4140000" cy="500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0" name="Picture 3"/>
          <p:cNvPicPr/>
          <p:nvPr/>
        </p:nvPicPr>
        <p:blipFill>
          <a:blip r:embed="rId2"/>
          <a:stretch/>
        </p:blipFill>
        <p:spPr>
          <a:xfrm>
            <a:off x="5364000" y="873000"/>
            <a:ext cx="3527640" cy="5292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2734920" y="17280"/>
            <a:ext cx="2367000" cy="398772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r>
            <a:br>
              <a:rPr sz="3600"/>
            </a:br>
            <a:br>
              <a:rPr sz="3600"/>
            </a:br>
            <a:r>
              <a:rPr lang="fr-FR" sz="3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 crise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367DD2A-DA55-4141-B5B6-42D765D6E93F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3" name="Picture 2" descr="JPEG - 34.1 ko"/>
          <p:cNvPicPr/>
          <p:nvPr/>
        </p:nvPicPr>
        <p:blipFill>
          <a:blip r:embed="rId1"/>
          <a:stretch/>
        </p:blipFill>
        <p:spPr>
          <a:xfrm>
            <a:off x="6638760" y="3044880"/>
            <a:ext cx="2513160" cy="3889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4" name="Picture 4" descr="tintin &amp; la crise mystérieuse"/>
          <p:cNvPicPr/>
          <p:nvPr/>
        </p:nvPicPr>
        <p:blipFill>
          <a:blip r:embed="rId2"/>
          <a:stretch/>
        </p:blipFill>
        <p:spPr>
          <a:xfrm>
            <a:off x="0" y="0"/>
            <a:ext cx="2857680" cy="3629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5" name="Picture 6" descr="http://www.clg-camus-gargenville.ac-versailles.fr/IMG/jpg/Crise_aux_Etats-Unis_-_Copie_2_.jpg"/>
          <p:cNvPicPr/>
          <p:nvPr/>
        </p:nvPicPr>
        <p:blipFill>
          <a:blip r:embed="rId3"/>
          <a:stretch/>
        </p:blipFill>
        <p:spPr>
          <a:xfrm>
            <a:off x="0" y="3638520"/>
            <a:ext cx="3673440" cy="3122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6" name="Picture 8" descr="http://i-cms.lejdn.fr/image_cms/original/334615.jpg"/>
          <p:cNvPicPr/>
          <p:nvPr/>
        </p:nvPicPr>
        <p:blipFill>
          <a:blip r:embed="rId4"/>
          <a:stretch/>
        </p:blipFill>
        <p:spPr>
          <a:xfrm>
            <a:off x="5048280" y="17640"/>
            <a:ext cx="4095720" cy="306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7" name="Picture 10" descr="http://www.contrepoints.org/wp-content/uploads/2012/06/imgscan-contrepoints-237-crise-euro-300x297.jpg?d126be"/>
          <p:cNvPicPr/>
          <p:nvPr/>
        </p:nvPicPr>
        <p:blipFill>
          <a:blip r:embed="rId5"/>
          <a:stretch/>
        </p:blipFill>
        <p:spPr>
          <a:xfrm>
            <a:off x="3673440" y="3925800"/>
            <a:ext cx="2857680" cy="2828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0040" y="0"/>
            <a:ext cx="7772400" cy="83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Effets de la crise par type d’opération </a:t>
            </a: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: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ubTitle"/>
          </p:nvPr>
        </p:nvSpPr>
        <p:spPr>
          <a:xfrm>
            <a:off x="1371600" y="1213920"/>
            <a:ext cx="6400800" cy="535788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txBody>
          <a:bodyPr lIns="91440" tIns="45720" rIns="91440" bIns="45720" anchor="t">
            <a:noAutofit/>
          </a:bodyPr>
          <a:p>
            <a:pPr marL="343080" indent="-343080" algn="l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Cambria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Opérations en chantier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Ralentissement ou arrêt de la commercialisation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Hausse des frais financiers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Hausse des frais de commercialisation ( pub, bulle de vente..)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Baisse des prix de vente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Cambria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Opérations en commercialisation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Pas de financement, ni d’autorisation de lancer les travaux &lt; 50% de précom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Ralentissement ou arrêt de la commercialisation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Hausse des frais financiers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Hausse des frais de commercialisation ( pub, bulle de vente..)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Baisse des prix de vente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3.   Foncier acquis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Lancement commercial différé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Immobilisation des fonds propres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Gestion des relations avec banque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Cambria"/>
              <a:buAutoNum type="arabicPeriod" startAt="4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En négociation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Renégociation des conditions et du prix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Réexamen de l’opération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Nouveau prix de vente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34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3" dur="indefinite" restart="never" nodeType="tmRoot">
          <p:childTnLst>
            <p:seq>
              <p:cTn id="454" dur="indefinite" nodeType="mainSeq">
                <p:childTnLst>
                  <p:par>
                    <p:cTn id="455" fill="hold" nodeType="clickEffect">
                      <p:stCondLst>
                        <p:cond delay="indefinite"/>
                      </p:stCondLst>
                      <p:childTnLst>
                        <p:par>
                          <p:cTn id="4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 nodeType="clickEffect">
                      <p:stCondLst>
                        <p:cond delay="indefinite"/>
                      </p:stCondLst>
                      <p:childTnLst>
                        <p:par>
                          <p:cTn id="46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 nodeType="clickEffect">
                      <p:stCondLst>
                        <p:cond delay="indefinite"/>
                      </p:stCondLst>
                      <p:childTnLst>
                        <p:par>
                          <p:cTn id="47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 nodeType="clickEffect">
                      <p:stCondLst>
                        <p:cond delay="indefinite"/>
                      </p:stCondLst>
                      <p:childTnLst>
                        <p:par>
                          <p:cTn id="47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 nodeType="clickEffect">
                      <p:stCondLst>
                        <p:cond delay="indefinite"/>
                      </p:stCondLst>
                      <p:childTnLst>
                        <p:par>
                          <p:cTn id="48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 nodeType="clickEffect">
                      <p:stCondLst>
                        <p:cond delay="indefinite"/>
                      </p:stCondLst>
                      <p:childTnLst>
                        <p:par>
                          <p:cTn id="49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 nodeType="clickEffect">
                      <p:stCondLst>
                        <p:cond delay="indefinite"/>
                      </p:stCondLst>
                      <p:childTnLst>
                        <p:par>
                          <p:cTn id="49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 nodeType="clickEffect">
                      <p:stCondLst>
                        <p:cond delay="indefinite"/>
                      </p:stCondLst>
                      <p:childTnLst>
                        <p:par>
                          <p:cTn id="50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0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785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Conséquences de la crise sur les budgets: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"/>
          <p:cNvSpPr txBox="1"/>
          <p:nvPr/>
        </p:nvSpPr>
        <p:spPr>
          <a:xfrm>
            <a:off x="642960" y="1125360"/>
            <a:ext cx="7772400" cy="416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Baisse du prix du restant à vendre             baisse du chiffre d’affaire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Baisse du niveau des honoraires de gestion assis sur le CA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Hausse des frais financiers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Hausse des frais de commercialisation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Hausse des coûts de construction ( tranchage, tx modificatifs, etc..)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Hausse des honoraires techniques afférents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Ralentissement de la perception des honoraires par la société de promotion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Baisse du résultat :    marge            perte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52" name="Connecteur droit avec flèche 4"/>
          <p:cNvCxnSpPr/>
          <p:nvPr/>
        </p:nvCxnSpPr>
        <p:spPr>
          <a:xfrm>
            <a:off x="4463640" y="4772160"/>
            <a:ext cx="500760" cy="2160"/>
          </a:xfrm>
          <a:prstGeom prst="straightConnector1">
            <a:avLst/>
          </a:prstGeom>
          <a:ln w="9360">
            <a:solidFill>
              <a:srgbClr val="262673"/>
            </a:solidFill>
            <a:miter/>
            <a:tailEnd len="med" type="arrow" w="med"/>
          </a:ln>
        </p:spPr>
      </p:cxnSp>
      <p:cxnSp>
        <p:nvCxnSpPr>
          <p:cNvPr id="353" name="Connecteur droit avec flèche 9"/>
          <p:cNvCxnSpPr/>
          <p:nvPr/>
        </p:nvCxnSpPr>
        <p:spPr>
          <a:xfrm>
            <a:off x="4714560" y="2071800"/>
            <a:ext cx="500760" cy="2160"/>
          </a:xfrm>
          <a:prstGeom prst="straightConnector1">
            <a:avLst/>
          </a:prstGeom>
          <a:ln w="9360">
            <a:solidFill>
              <a:srgbClr val="B6DCDF"/>
            </a:solidFill>
            <a:miter/>
            <a:tailEnd len="med" type="arrow" w="med"/>
          </a:ln>
        </p:spPr>
      </p:cxnSp>
      <p:cxnSp>
        <p:nvCxnSpPr>
          <p:cNvPr id="354" name="Connecteur droit avec flèche 5"/>
          <p:cNvCxnSpPr/>
          <p:nvPr/>
        </p:nvCxnSpPr>
        <p:spPr>
          <a:xfrm>
            <a:off x="5165280" y="1375920"/>
            <a:ext cx="500760" cy="2520"/>
          </a:xfrm>
          <a:prstGeom prst="straightConnector1">
            <a:avLst/>
          </a:prstGeom>
          <a:ln w="9360">
            <a:solidFill>
              <a:srgbClr val="262673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9" dur="indefinite" restart="never" nodeType="tmRoot">
          <p:childTnLst>
            <p:seq>
              <p:cTn id="510" dur="indefinite" nodeType="mainSeq">
                <p:childTnLst>
                  <p:par>
                    <p:cTn id="511" fill="hold" nodeType="clickEffect">
                      <p:stCondLst>
                        <p:cond delay="indefinite"/>
                      </p:stCondLst>
                      <p:childTnLst>
                        <p:par>
                          <p:cTn id="5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 nodeType="clickEffect">
                      <p:stCondLst>
                        <p:cond delay="indefinite"/>
                      </p:stCondLst>
                      <p:childTnLst>
                        <p:par>
                          <p:cTn id="5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 nodeType="clickEffect">
                      <p:stCondLst>
                        <p:cond delay="indefinite"/>
                      </p:stCondLst>
                      <p:childTnLst>
                        <p:par>
                          <p:cTn id="5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 nodeType="clickEffect">
                      <p:stCondLst>
                        <p:cond delay="indefinite"/>
                      </p:stCondLst>
                      <p:childTnLst>
                        <p:par>
                          <p:cTn id="5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 nodeType="clickEffect">
                      <p:stCondLst>
                        <p:cond delay="indefinite"/>
                      </p:stCondLst>
                      <p:childTnLst>
                        <p:par>
                          <p:cTn id="5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 nodeType="clickEffect">
                      <p:stCondLst>
                        <p:cond delay="indefinite"/>
                      </p:stCondLst>
                      <p:childTnLst>
                        <p:par>
                          <p:cTn id="5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 nodeType="clickEffect">
                      <p:stCondLst>
                        <p:cond delay="indefinite"/>
                      </p:stCondLst>
                      <p:childTnLst>
                        <p:par>
                          <p:cTn id="5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 nodeType="clickEffect">
                      <p:stCondLst>
                        <p:cond delay="indefinite"/>
                      </p:stCondLst>
                      <p:childTnLst>
                        <p:par>
                          <p:cTn id="5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 nodeType="clickEffect">
                      <p:stCondLst>
                        <p:cond delay="indefinite"/>
                      </p:stCondLst>
                      <p:childTnLst>
                        <p:par>
                          <p:cTn id="5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C1C1D"/>
                </a:solidFill>
                <a:effectLst/>
                <a:uFillTx/>
                <a:latin typeface="Arial"/>
              </a:rPr>
              <a:t>Maitres d’ouvrage/architecte : comment mieux travailler ensemble ?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250920" y="1700280"/>
            <a:ext cx="8540640" cy="2449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l">
              <a:spcBef>
                <a:spcPts val="700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Croiser les logiques ( rationnel 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Croiser les regards ( sensibilité 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Croiser les estimes ( affectif 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Croiser les fiertés du travail bien fait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" name="Picture 5" descr="Rennes La Poterie 1"/>
          <p:cNvPicPr/>
          <p:nvPr/>
        </p:nvPicPr>
        <p:blipFill>
          <a:blip r:embed="rId1"/>
          <a:stretch/>
        </p:blipFill>
        <p:spPr>
          <a:xfrm>
            <a:off x="5975280" y="4137120"/>
            <a:ext cx="3168720" cy="2705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42960" y="142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Portée  financière de la crise pour la société de promotion</a:t>
            </a:r>
            <a:br>
              <a:rPr sz="2400"/>
            </a:b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ex : pour une opération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" name=""/>
          <p:cNvSpPr txBox="1"/>
          <p:nvPr/>
        </p:nvSpPr>
        <p:spPr>
          <a:xfrm>
            <a:off x="714240" y="1500120"/>
            <a:ext cx="3881520" cy="411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CA prévisionnel = 100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PR prévisionnel = 92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99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333399"/>
                </a:solidFill>
                <a:effectLst/>
                <a:uFillTx/>
                <a:latin typeface="Cambria"/>
              </a:rPr>
              <a:t>Marge prévisionnelle = 8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Fonds propres = 92 X 20% = </a:t>
            </a:r>
            <a:r>
              <a:rPr lang="fr-FR" sz="1600" b="0" u="none" strike="noStrike">
                <a:solidFill>
                  <a:srgbClr val="333399"/>
                </a:solidFill>
                <a:effectLst/>
                <a:uFillTx/>
                <a:latin typeface="Cambria"/>
              </a:rPr>
              <a:t>18.4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Crédit = 73.6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99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333399"/>
                </a:solidFill>
                <a:effectLst/>
                <a:uFillTx/>
                <a:latin typeface="Cambria"/>
              </a:rPr>
              <a:t>Rentabilité prévisionnelle = 8%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99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333399"/>
                </a:solidFill>
                <a:effectLst/>
                <a:uFillTx/>
                <a:latin typeface="Cambria"/>
              </a:rPr>
              <a:t>Rendement des fonds propres immobilisés deux ans = 8/18.4/2 = 21.7%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72BFC5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72BFC5"/>
                </a:solidFill>
                <a:effectLst/>
                <a:uFillTx/>
                <a:latin typeface="Cambria"/>
              </a:rPr>
              <a:t>Honoraires de gestion sur deux ans : 5, soit 2.5 par an 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" name=""/>
          <p:cNvSpPr txBox="1"/>
          <p:nvPr/>
        </p:nvSpPr>
        <p:spPr>
          <a:xfrm>
            <a:off x="4500360" y="1499760"/>
            <a:ext cx="3809880" cy="4876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CA  fin d’opération  =  91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PR fin d’opération   = 102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FF0000"/>
                </a:solidFill>
                <a:effectLst/>
                <a:uFillTx/>
                <a:latin typeface="Cambria"/>
              </a:rPr>
              <a:t>Perte  = - 11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Fonds propres  = 102- 73.6= </a:t>
            </a:r>
            <a:r>
              <a:rPr lang="fr-FR" sz="1600" b="1" u="none" strike="noStrike">
                <a:solidFill>
                  <a:srgbClr val="FF0000"/>
                </a:solidFill>
                <a:effectLst/>
                <a:uFillTx/>
                <a:latin typeface="Cambria"/>
              </a:rPr>
              <a:t>28.4*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Crédit = 73.6 ( inchangé )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Rentabilité prévisionnelle =0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Retour des fonds propres de : 28.4 -11 = 17.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FF0000"/>
                </a:solidFill>
                <a:effectLst/>
                <a:uFillTx/>
                <a:latin typeface="Cambria"/>
              </a:rPr>
              <a:t>Destruction de fonds propres  immobilisés trois ans de :  11/ 28.4 = 39 %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none" strike="noStrike">
                <a:solidFill>
                  <a:srgbClr val="FF0000"/>
                </a:solidFill>
                <a:effectLst/>
                <a:uFillTx/>
                <a:latin typeface="Cambria"/>
              </a:rPr>
              <a:t>Honoraires de gestion sur trois ans : 4, soit 1.33 / an 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Cambria"/>
              </a:rPr>
              <a:t>* Où trouver les +10 ?....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7" dur="indefinite" restart="never" nodeType="tmRoot">
          <p:childTnLst>
            <p:seq>
              <p:cTn id="548" dur="indefinite" nodeType="mainSeq">
                <p:childTnLst>
                  <p:par>
                    <p:cTn id="549" fill="hold" nodeType="clickEffect">
                      <p:stCondLst>
                        <p:cond delay="indefinite"/>
                      </p:stCondLst>
                      <p:childTnLst>
                        <p:par>
                          <p:cTn id="55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 nodeType="clickEffect">
                      <p:stCondLst>
                        <p:cond delay="indefinite"/>
                      </p:stCondLst>
                      <p:childTnLst>
                        <p:par>
                          <p:cTn id="55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5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500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8" dur="500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Effect">
                      <p:stCondLst>
                        <p:cond delay="indefinite"/>
                      </p:stCondLst>
                      <p:childTnLst>
                        <p:par>
                          <p:cTn id="56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 nodeType="clickEffect">
                      <p:stCondLst>
                        <p:cond delay="indefinite"/>
                      </p:stCondLst>
                      <p:childTnLst>
                        <p:par>
                          <p:cTn id="56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6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0" fill="hold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Effect">
                      <p:stCondLst>
                        <p:cond delay="indefinite"/>
                      </p:stCondLst>
                      <p:childTnLst>
                        <p:par>
                          <p:cTn id="57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 nodeType="clickEffect">
                      <p:stCondLst>
                        <p:cond delay="indefinite"/>
                      </p:stCondLst>
                      <p:childTnLst>
                        <p:par>
                          <p:cTn id="57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0" fill="hold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500" fill="hold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Effect">
                      <p:stCondLst>
                        <p:cond delay="indefinite"/>
                      </p:stCondLst>
                      <p:childTnLst>
                        <p:par>
                          <p:cTn id="58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 nodeType="clickEffect">
                      <p:stCondLst>
                        <p:cond delay="indefinite"/>
                      </p:stCondLst>
                      <p:childTnLst>
                        <p:par>
                          <p:cTn id="58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 nodeType="clickEffect">
                      <p:stCondLst>
                        <p:cond delay="indefinite"/>
                      </p:stCondLst>
                      <p:childTnLst>
                        <p:par>
                          <p:cTn id="58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 nodeType="clickEffect">
                      <p:stCondLst>
                        <p:cond delay="indefinite"/>
                      </p:stCondLst>
                      <p:childTnLst>
                        <p:par>
                          <p:cTn id="59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93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5" dur="500" fill="hold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500" fill="hold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 nodeType="clickEffect">
                      <p:stCondLst>
                        <p:cond delay="indefinite"/>
                      </p:stCondLst>
                      <p:childTnLst>
                        <p:par>
                          <p:cTn id="59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 nodeType="clickEffect">
                      <p:stCondLst>
                        <p:cond delay="indefinite"/>
                      </p:stCondLst>
                      <p:childTnLst>
                        <p:par>
                          <p:cTn id="60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03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5" dur="500" fill="hold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6" dur="500" fill="hold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 nodeType="clickEffect">
                      <p:stCondLst>
                        <p:cond delay="indefinite"/>
                      </p:stCondLst>
                      <p:childTnLst>
                        <p:par>
                          <p:cTn id="60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 nodeType="clickEffect">
                      <p:stCondLst>
                        <p:cond delay="indefinite"/>
                      </p:stCondLst>
                      <p:childTnLst>
                        <p:par>
                          <p:cTn id="6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13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5" dur="500" fill="hold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6" dur="500" fill="hold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 nodeType="clickEffect">
                      <p:stCondLst>
                        <p:cond delay="indefinite"/>
                      </p:stCondLst>
                      <p:childTnLst>
                        <p:par>
                          <p:cTn id="6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19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1" dur="500" fill="hold"/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2" dur="500" fill="hold"/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 nodeType="clickEffect">
                      <p:stCondLst>
                        <p:cond delay="indefinite"/>
                      </p:stCondLst>
                      <p:childTnLst>
                        <p:par>
                          <p:cTn id="6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 nodeType="clickEffect">
                      <p:stCondLst>
                        <p:cond delay="indefinite"/>
                      </p:stCondLst>
                      <p:childTnLst>
                        <p:par>
                          <p:cTn id="6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29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500" fill="hold"/>
                                        <p:tgtEl>
                                          <p:spTgt spid="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500" fill="hold"/>
                                        <p:tgtEl>
                                          <p:spTgt spid="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 nodeType="clickEffect">
                      <p:stCondLst>
                        <p:cond delay="indefinite"/>
                      </p:stCondLst>
                      <p:childTnLst>
                        <p:par>
                          <p:cTn id="6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0" fill="hold"/>
                                        <p:tgtEl>
                                          <p:spTgt spid="3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0" fill="hold"/>
                                        <p:tgtEl>
                                          <p:spTgt spid="3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Conclusion : la crise 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66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Provoque des pertes dans le compte d’exploitation annuel de la Société, pertes qui doivent être compensées par de nouveaux apports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66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Détruit des fonds propres et des capacités d’endettement, donc de développement ,sur de nombreuses opérations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66"/>
              </a:buClr>
              <a:buFont typeface="Cambr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Cambria"/>
              </a:rPr>
              <a:t>Condamne la Société à la recapitalisation et/ou à réduire ses activités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9" dur="indefinite" restart="never" nodeType="tmRoot">
          <p:childTnLst>
            <p:seq>
              <p:cTn id="640" dur="indefinite" nodeType="mainSeq">
                <p:childTnLst>
                  <p:par>
                    <p:cTn id="641" fill="hold" nodeType="clickEffect">
                      <p:stCondLst>
                        <p:cond delay="indefinite"/>
                      </p:stCondLst>
                      <p:childTnLst>
                        <p:par>
                          <p:cTn id="64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43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4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 nodeType="clickEffect">
                      <p:stCondLst>
                        <p:cond delay="indefinite"/>
                      </p:stCondLst>
                      <p:childTnLst>
                        <p:par>
                          <p:cTn id="64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48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50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 nodeType="clickEffect">
                      <p:stCondLst>
                        <p:cond delay="indefinite"/>
                      </p:stCondLst>
                      <p:childTnLst>
                        <p:par>
                          <p:cTn id="65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53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55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 nodeType="clickEffect">
                      <p:stCondLst>
                        <p:cond delay="indefinite"/>
                      </p:stCondLst>
                      <p:childTnLst>
                        <p:par>
                          <p:cTn id="65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58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60" dur="5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Liens 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"/>
          <p:cNvSpPr txBox="1"/>
          <p:nvPr/>
        </p:nvSpPr>
        <p:spPr>
          <a:xfrm>
            <a:off x="457200" y="2060280"/>
            <a:ext cx="8229600" cy="406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sng" strike="noStrike">
                <a:solidFill>
                  <a:srgbClr val="009999"/>
                </a:solidFill>
                <a:effectLst/>
                <a:uFillTx/>
                <a:latin typeface="Arial"/>
                <a:hlinkClick r:id="rId1"/>
              </a:rPr>
              <a:t>bernardroth@periclesdeveloppement.fr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sng" strike="noStrike">
                <a:solidFill>
                  <a:srgbClr val="009999"/>
                </a:solidFill>
                <a:effectLst/>
                <a:uFillTx/>
                <a:latin typeface="Arial"/>
                <a:hlinkClick r:id="rId2"/>
              </a:rPr>
              <a:t>www.</a:t>
            </a:r>
            <a:r>
              <a:rPr lang="fr-FR" sz="3200" b="0" u="sng" strike="noStrike">
                <a:solidFill>
                  <a:srgbClr val="009999"/>
                </a:solidFill>
                <a:effectLst/>
                <a:uFillTx/>
                <a:latin typeface="Arial"/>
                <a:hlinkClick r:id="rId3"/>
              </a:rPr>
              <a:t>periclesdeveloppement</a:t>
            </a:r>
            <a:r>
              <a:rPr lang="fr-FR" sz="3200" b="0" u="sng" strike="noStrike">
                <a:solidFill>
                  <a:srgbClr val="009999"/>
                </a:solidFill>
                <a:effectLst/>
                <a:uFillTx/>
                <a:latin typeface="Arial"/>
                <a:hlinkClick r:id="rId4"/>
              </a:rPr>
              <a:t>.fr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91362EB-5AF7-4D4E-8386-541DC5C374C6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29ABF05-DAFA-45AB-970C-3CBB06C1D920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884232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Ce qu’un maître d’ouvrage attend d’un architecte</a:t>
            </a:r>
            <a:br>
              <a:rPr sz="2800"/>
            </a:b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301680" y="980640"/>
            <a:ext cx="8540640" cy="554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0" algn="l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66"/>
              </a:buClr>
              <a:buFont typeface="Arial"/>
              <a:buChar char="►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de l’écoute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66"/>
              </a:buClr>
              <a:buFont typeface="Arial"/>
              <a:buChar char="►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du talent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66"/>
              </a:buClr>
              <a:buFont typeface="Arial"/>
              <a:buChar char="►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de la créativité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66"/>
              </a:buClr>
              <a:buFont typeface="Arial"/>
              <a:buChar char="►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de la pédagogie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66"/>
              </a:buClr>
              <a:buFont typeface="Arial"/>
              <a:buChar char="►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de l’opiniâtreté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Clr>
                <a:srgbClr val="000066"/>
              </a:buClr>
              <a:buFont typeface="Arial"/>
              <a:buChar char="►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de la disponibilité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1" name="Picture 4" descr="P1050359"/>
          <p:cNvPicPr/>
          <p:nvPr/>
        </p:nvPicPr>
        <p:blipFill>
          <a:blip r:embed="rId1"/>
          <a:stretch/>
        </p:blipFill>
        <p:spPr>
          <a:xfrm>
            <a:off x="4500720" y="1521000"/>
            <a:ext cx="4043160" cy="3031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Ce qu’un architecte attend d’un maître d’ouvrage</a:t>
            </a:r>
            <a:br>
              <a:rPr sz="2800"/>
            </a:b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395280" y="1844640"/>
            <a:ext cx="8540640" cy="39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l">
              <a:lnSpc>
                <a:spcPct val="90000"/>
              </a:lnSpc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Un </a:t>
            </a:r>
            <a:r>
              <a:rPr lang="fr-FR" sz="20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programme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Une </a:t>
            </a:r>
            <a:r>
              <a:rPr lang="fr-FR" sz="20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volonté de faire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Un </a:t>
            </a:r>
            <a:r>
              <a:rPr lang="fr-FR" sz="20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savoir faire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499"/>
              </a:spcBef>
              <a:buClr>
                <a:srgbClr val="000066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Un </a:t>
            </a:r>
            <a:r>
              <a:rPr lang="fr-FR" sz="2000" b="1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partenaire</a:t>
            </a:r>
            <a:r>
              <a:rPr lang="fr-FR" sz="20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 avec lequel :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451"/>
              </a:spcBef>
              <a:buClr>
                <a:srgbClr val="000066"/>
              </a:buClr>
              <a:buFont typeface="Arial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Dialoguer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451"/>
              </a:spcBef>
              <a:buClr>
                <a:srgbClr val="000066"/>
              </a:buClr>
              <a:buFont typeface="Arial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Partager le même « sens »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451"/>
              </a:spcBef>
              <a:buClr>
                <a:srgbClr val="000066"/>
              </a:buClr>
              <a:buFont typeface="Arial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Tricoter la Ville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451"/>
              </a:spcBef>
              <a:buClr>
                <a:srgbClr val="000066"/>
              </a:buClr>
              <a:buFont typeface="Arial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u="none" strike="noStrike">
                <a:solidFill>
                  <a:srgbClr val="000066"/>
                </a:solidFill>
                <a:effectLst/>
                <a:uFillTx/>
                <a:latin typeface="Arial"/>
              </a:rPr>
              <a:t>Créer de la valeur humaine, citoyenne et économique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 algn="l">
              <a:lnSpc>
                <a:spcPct val="90000"/>
              </a:lnSpc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 algn="l">
              <a:lnSpc>
                <a:spcPct val="90000"/>
              </a:lnSpc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" name="Picture 4"/>
          <p:cNvPicPr/>
          <p:nvPr/>
        </p:nvPicPr>
        <p:blipFill>
          <a:blip r:embed="rId1"/>
          <a:stretch/>
        </p:blipFill>
        <p:spPr>
          <a:xfrm>
            <a:off x="4218120" y="2023920"/>
            <a:ext cx="4133880" cy="2341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Un réseau complexe d’intervenants et de parties prenantes « stakeholders »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Espace réservé de la date 3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1D1ECF-2D79-4779-9980-9F389D3853EE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Espace réservé du numéro de diapositiv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6D63665-A66B-4B48-8194-322D50B82AF4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e la date 1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83D1736-2EC5-46F2-A955-93445401F2FF}" type="datetime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03/03/26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Espace réservé du numéro de diapositiv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539BF12-BB8D-4A94-8F9B-9453B32830C4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880" y="189000"/>
            <a:ext cx="777240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les intervenants à l’acte de construire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" name="Picture 4" descr="intervenants"/>
          <p:cNvPicPr/>
          <p:nvPr/>
        </p:nvPicPr>
        <p:blipFill>
          <a:blip r:embed="rId1">
            <a:lum contrast="-6000"/>
          </a:blip>
          <a:stretch/>
        </p:blipFill>
        <p:spPr>
          <a:xfrm>
            <a:off x="395280" y="785880"/>
            <a:ext cx="8424720" cy="5672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Application>LibreOffice/26.2.0.3$Windows_X86_64 LibreOffice_project/620$Build-3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2026-03-03T16:33:16Z</dcterms:created>
  <dc:creator/>
  <dc:description/>
  <dc:language>fr-FR</dc:language>
  <cp:lastModifiedBy>Bernard ROTH</cp:lastModifiedBy>
  <cp:lastPrinted>2013-03-15T11:46:24Z</cp:lastPrinted>
  <dcterms:modified xsi:type="dcterms:W3CDTF">2026-02-17T10:02:08Z</dcterms:modified>
  <cp:revision>38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i4>1036</vt:i4>
  </property>
  <property fmtid="{D5CDD505-2E9C-101B-9397-08002B2CF9AE}" pid="3" name="Version">
    <vt:i4>2</vt:i4>
  </property>
</Properties>
</file>